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56" r:id="rId2"/>
    <p:sldId id="665" r:id="rId3"/>
    <p:sldId id="671" r:id="rId4"/>
    <p:sldId id="672" r:id="rId5"/>
    <p:sldId id="674" r:id="rId6"/>
    <p:sldId id="687" r:id="rId7"/>
    <p:sldId id="683" r:id="rId8"/>
    <p:sldId id="688" r:id="rId9"/>
    <p:sldId id="666" r:id="rId10"/>
    <p:sldId id="677" r:id="rId11"/>
    <p:sldId id="682" r:id="rId12"/>
    <p:sldId id="685" r:id="rId13"/>
    <p:sldId id="684" r:id="rId14"/>
    <p:sldId id="650" r:id="rId15"/>
    <p:sldId id="667" r:id="rId16"/>
    <p:sldId id="679" r:id="rId17"/>
    <p:sldId id="681" r:id="rId18"/>
    <p:sldId id="686" r:id="rId19"/>
    <p:sldId id="690" r:id="rId20"/>
    <p:sldId id="693" r:id="rId21"/>
    <p:sldId id="694" r:id="rId22"/>
    <p:sldId id="695" r:id="rId23"/>
    <p:sldId id="696" r:id="rId24"/>
    <p:sldId id="697" r:id="rId25"/>
    <p:sldId id="673" r:id="rId26"/>
    <p:sldId id="661" r:id="rId27"/>
    <p:sldId id="668" r:id="rId28"/>
    <p:sldId id="675" r:id="rId29"/>
    <p:sldId id="689" r:id="rId30"/>
    <p:sldId id="707" r:id="rId31"/>
    <p:sldId id="649" r:id="rId32"/>
    <p:sldId id="680" r:id="rId33"/>
    <p:sldId id="698" r:id="rId34"/>
    <p:sldId id="710" r:id="rId35"/>
    <p:sldId id="699" r:id="rId36"/>
    <p:sldId id="703" r:id="rId37"/>
    <p:sldId id="702" r:id="rId38"/>
    <p:sldId id="705" r:id="rId39"/>
    <p:sldId id="706" r:id="rId40"/>
    <p:sldId id="701" r:id="rId41"/>
    <p:sldId id="704" r:id="rId42"/>
    <p:sldId id="709" r:id="rId43"/>
    <p:sldId id="708" r:id="rId44"/>
    <p:sldId id="711" r:id="rId45"/>
    <p:sldId id="712" r:id="rId46"/>
    <p:sldId id="713" r:id="rId47"/>
    <p:sldId id="714" r:id="rId48"/>
  </p:sldIdLst>
  <p:sldSz cx="9144000" cy="6858000" type="screen4x3"/>
  <p:notesSz cx="6797675" cy="9931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00FF"/>
    <a:srgbClr val="06AA68"/>
    <a:srgbClr val="92D050"/>
    <a:srgbClr val="0070C0"/>
    <a:srgbClr val="232E55"/>
    <a:srgbClr val="E40000"/>
    <a:srgbClr val="FF5050"/>
    <a:srgbClr val="5F5F5F"/>
    <a:srgbClr val="E1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9" autoAdjust="0"/>
    <p:restoredTop sz="77905" autoAdjust="0"/>
  </p:normalViewPr>
  <p:slideViewPr>
    <p:cSldViewPr>
      <p:cViewPr varScale="1">
        <p:scale>
          <a:sx n="86" d="100"/>
          <a:sy n="86" d="100"/>
        </p:scale>
        <p:origin x="183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325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30C704EE-38E9-4E72-9BB6-71E8241CE3C0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33107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433107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C4B949D1-13AE-416E-B4E0-4B79F787B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22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0D66AE9B-9EE2-43DA-9A8E-D2E5656B8B4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7416"/>
            <a:ext cx="5438140" cy="4469130"/>
          </a:xfrm>
          <a:prstGeom prst="rect">
            <a:avLst/>
          </a:prstGeom>
        </p:spPr>
        <p:txBody>
          <a:bodyPr vert="horz" lIns="91435" tIns="45718" rIns="91435" bIns="457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3107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33107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FFA5E540-6D76-429F-95AD-C7F13B3CA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80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86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27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098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906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48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118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76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70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99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30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760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F7FF1-8854-F297-74B9-24ACE8F21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B785-F836-E481-D65D-F4B0F3DBF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6D145-500A-1E53-1042-7C31B367D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3BF4F-AE6F-EDE2-032B-36F7B1E428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02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65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Wake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22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24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54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35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912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17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646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243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62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0990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63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574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52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898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892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163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21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61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9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92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with Bae’s code, RETAU180</a:t>
            </a:r>
          </a:p>
          <a:p>
            <a:r>
              <a:rPr lang="en-US" dirty="0"/>
              <a:t>LES+DSMAG RETAU395&amp;550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63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39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14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78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87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733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CD7DD-D620-77A7-C782-2C721CBDC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A0D12-8F89-320A-F5CB-05803F076A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4F3DAA-CA3C-ED78-901D-052459FC9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5BE1-A505-C910-CDD6-C11DAFD5D1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6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44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00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>
                <a:gd name="T0" fmla="*/ 0 w 4"/>
                <a:gd name="T1" fmla="*/ 390625 h 2"/>
                <a:gd name="T2" fmla="*/ 0 w 4"/>
                <a:gd name="T3" fmla="*/ 390625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rgbClr val="000099"/>
                </a:solidFill>
              </a:defRPr>
            </a:lvl1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>
          <a:xfrm>
            <a:off x="301625" y="62484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F7015205-6E1C-4AA4-A1F5-F88A14739F8D}" type="datetime1">
              <a:rPr lang="en-US" altLang="zh-CN" smtClean="0"/>
              <a:t>10/20/2024</a:t>
            </a:fld>
            <a:endParaRPr lang="en-US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endParaRPr lang="en-US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5458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005B59-A863-49AB-8A46-4FABF628DCDB}" type="datetime1">
              <a:rPr lang="en-US" altLang="zh-CN" smtClean="0"/>
              <a:t>10/20/2024</a:t>
            </a:fld>
            <a:endParaRPr lang="en-US"/>
          </a:p>
        </p:txBody>
      </p:sp>
      <p:sp>
        <p:nvSpPr>
          <p:cNvPr id="5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1759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4013" y="228600"/>
            <a:ext cx="2135187" cy="63246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8450" y="228600"/>
            <a:ext cx="6253163" cy="632460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B359B8-BB35-4942-BB3F-553087A1AB07}" type="datetime1">
              <a:rPr lang="en-US" altLang="zh-CN" smtClean="0"/>
              <a:t>10/20/2024</a:t>
            </a:fld>
            <a:endParaRPr lang="en-US"/>
          </a:p>
        </p:txBody>
      </p:sp>
      <p:sp>
        <p:nvSpPr>
          <p:cNvPr id="5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2123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51FDAB-E13B-4DED-ACB5-C97F04F9745D}" type="datetime1">
              <a:rPr lang="en-US" altLang="zh-CN" smtClean="0"/>
              <a:t>10/20/2024</a:t>
            </a:fld>
            <a:endParaRPr lang="en-US"/>
          </a:p>
        </p:txBody>
      </p:sp>
      <p:sp>
        <p:nvSpPr>
          <p:cNvPr id="5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8891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1C2638-AFB1-4A52-81EA-13B8957633A2}" type="datetime1">
              <a:rPr lang="en-US" altLang="zh-CN" smtClean="0"/>
              <a:t>10/20/2024</a:t>
            </a:fld>
            <a:endParaRPr lang="en-US"/>
          </a:p>
        </p:txBody>
      </p:sp>
      <p:sp>
        <p:nvSpPr>
          <p:cNvPr id="5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1007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628775"/>
            <a:ext cx="4106862" cy="492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550" y="1628775"/>
            <a:ext cx="4108450" cy="492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FEA545-9191-4074-8B47-064CD17714D7}" type="datetime1">
              <a:rPr lang="en-US" altLang="zh-CN" smtClean="0"/>
              <a:t>10/20/2024</a:t>
            </a:fld>
            <a:endParaRPr lang="en-US"/>
          </a:p>
        </p:txBody>
      </p:sp>
      <p:sp>
        <p:nvSpPr>
          <p:cNvPr id="6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047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DA739D-67B9-461E-9E24-584E6BDA3BCB}" type="datetime1">
              <a:rPr lang="en-US" altLang="zh-CN" smtClean="0"/>
              <a:t>10/20/2024</a:t>
            </a:fld>
            <a:endParaRPr lang="en-US"/>
          </a:p>
        </p:txBody>
      </p:sp>
      <p:sp>
        <p:nvSpPr>
          <p:cNvPr id="8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8946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17A94F-F96B-45CF-824C-A53F0758AB69}" type="datetime1">
              <a:rPr lang="en-US" altLang="zh-CN" smtClean="0"/>
              <a:t>10/20/2024</a:t>
            </a:fld>
            <a:endParaRPr lang="en-US"/>
          </a:p>
        </p:txBody>
      </p:sp>
      <p:sp>
        <p:nvSpPr>
          <p:cNvPr id="4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6859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7E811E-CB35-486D-A51A-D28D7B88C8A1}" type="datetime1">
              <a:rPr lang="en-US" altLang="zh-CN" smtClean="0"/>
              <a:t>10/20/2024</a:t>
            </a:fld>
            <a:endParaRPr lang="en-US"/>
          </a:p>
        </p:txBody>
      </p:sp>
      <p:sp>
        <p:nvSpPr>
          <p:cNvPr id="3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3516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060A9D-03E3-407A-91FE-4FD83FD5236C}" type="datetime1">
              <a:rPr lang="en-US" altLang="zh-CN" smtClean="0"/>
              <a:t>10/20/2024</a:t>
            </a:fld>
            <a:endParaRPr lang="en-US"/>
          </a:p>
        </p:txBody>
      </p:sp>
      <p:sp>
        <p:nvSpPr>
          <p:cNvPr id="6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9699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EABF16-FC76-43D1-8210-F66033CB86AD}" type="datetime1">
              <a:rPr lang="en-US" altLang="zh-CN" smtClean="0"/>
              <a:t>10/20/2024</a:t>
            </a:fld>
            <a:endParaRPr lang="en-US"/>
          </a:p>
        </p:txBody>
      </p:sp>
      <p:sp>
        <p:nvSpPr>
          <p:cNvPr id="6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561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298450" y="228600"/>
            <a:ext cx="8540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8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95288" y="1628775"/>
            <a:ext cx="8367712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6330" name="Rectangle 25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98450" y="6245225"/>
            <a:ext cx="15367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ea typeface="宋体" pitchFamily="2" charset="-122"/>
              </a:defRPr>
            </a:lvl1pPr>
          </a:lstStyle>
          <a:p>
            <a:fld id="{5C24D9CC-1561-4C99-B045-95C038C2B123}" type="datetime1">
              <a:rPr lang="en-US" altLang="zh-CN" smtClean="0"/>
              <a:t>10/20/2024</a:t>
            </a:fld>
            <a:endParaRPr lang="en-US"/>
          </a:p>
        </p:txBody>
      </p:sp>
      <p:sp>
        <p:nvSpPr>
          <p:cNvPr id="46332" name="Rectangle 2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85113" y="6524625"/>
            <a:ext cx="125888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2" name="Picture 339" descr="pic1"/>
          <p:cNvPicPr>
            <a:picLocks noChangeAspect="1" noChangeArrowheads="1"/>
          </p:cNvPicPr>
          <p:nvPr userDrawn="1"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5038"/>
            <a:ext cx="1438275" cy="157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340" descr="pic2"/>
          <p:cNvPicPr>
            <a:picLocks noChangeAspect="1" noChangeArrowheads="1"/>
          </p:cNvPicPr>
          <p:nvPr userDrawn="1"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363"/>
            <a:ext cx="1438275" cy="188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341" descr="pic3"/>
          <p:cNvPicPr>
            <a:picLocks noChangeAspect="1" noChangeArrowheads="1"/>
          </p:cNvPicPr>
          <p:nvPr userDrawn="1"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0863"/>
            <a:ext cx="1438275" cy="122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343" descr="中文图标"/>
          <p:cNvPicPr>
            <a:picLocks noChangeAspect="1" noChangeArrowheads="1"/>
          </p:cNvPicPr>
          <p:nvPr userDrawn="1"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48388"/>
            <a:ext cx="1835150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350" descr="圆形图标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0"/>
            <a:ext cx="53975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351" descr="LAST-Logo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963" y="0"/>
            <a:ext cx="118903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/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3200">
          <a:solidFill>
            <a:srgbClr val="000066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itchFamily="2" charset="2"/>
        <a:buChar char="Ø"/>
        <a:defRPr sz="2800">
          <a:solidFill>
            <a:srgbClr val="006666"/>
          </a:solidFill>
          <a:latin typeface="微软雅黑" pitchFamily="34" charset="-122"/>
          <a:ea typeface="微软雅黑" pitchFamily="34" charset="-122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itchFamily="18" charset="2"/>
        <a:buChar char="¡"/>
        <a:defRPr sz="2400">
          <a:solidFill>
            <a:schemeClr val="hlink"/>
          </a:solidFill>
          <a:latin typeface="微软雅黑" pitchFamily="34" charset="-122"/>
          <a:ea typeface="微软雅黑" pitchFamily="34" charset="-122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Ø"/>
        <a:defRPr sz="2000">
          <a:solidFill>
            <a:srgbClr val="990099"/>
          </a:solidFill>
          <a:latin typeface="微软雅黑" pitchFamily="34" charset="-122"/>
          <a:ea typeface="微软雅黑" pitchFamily="34" charset="-122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371600"/>
            <a:ext cx="8839200" cy="2362200"/>
          </a:xfrm>
        </p:spPr>
        <p:txBody>
          <a:bodyPr/>
          <a:lstStyle/>
          <a:p>
            <a:r>
              <a:rPr lang="en-US" dirty="0"/>
              <a:t>V&amp;V of WMLES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962400"/>
            <a:ext cx="8534400" cy="1981200"/>
          </a:xfrm>
        </p:spPr>
        <p:txBody>
          <a:bodyPr/>
          <a:lstStyle/>
          <a:p>
            <a:r>
              <a:rPr lang="zh-CN" altLang="en-US" sz="2800" dirty="0">
                <a:latin typeface="+mj-lt"/>
              </a:rPr>
              <a:t>   </a:t>
            </a:r>
            <a:endParaRPr lang="en-US" altLang="zh-CN" sz="2800" dirty="0">
              <a:latin typeface="+mj-lt"/>
            </a:endParaRPr>
          </a:p>
          <a:p>
            <a:r>
              <a:rPr lang="en-US" altLang="zh-CN" sz="2800" dirty="0">
                <a:latin typeface="+mj-lt"/>
              </a:rPr>
              <a:t>  Maochao Xiao</a:t>
            </a:r>
          </a:p>
          <a:p>
            <a:r>
              <a:rPr lang="en-US" altLang="zh-CN" sz="2800" dirty="0">
                <a:latin typeface="+mj-lt"/>
              </a:rPr>
              <a:t> 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788A7C8C-5870-4D39-84CF-35705CEDB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-533400"/>
            <a:ext cx="3124200" cy="211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865394"/>
      </p:ext>
    </p:extLst>
  </p:cSld>
  <p:clrMapOvr>
    <a:masterClrMapping/>
  </p:clrMapOvr>
  <p:transition spd="med" advTm="1076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72A50A6-DF4F-C15D-3695-4B8C888F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CA7BECD-9996-EA33-E05F-D04BFFAF531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610600" cy="9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RETAU550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CFL has negligible influence on the statistics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D60A6B-1415-10FE-7C9B-55C741AB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981200"/>
            <a:ext cx="3200400" cy="24106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8D3F2F-0276-F566-E207-111E27E2C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988738"/>
            <a:ext cx="3200400" cy="24209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9841AD-5F84-7843-AB59-1ABBC5EA4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4366424"/>
            <a:ext cx="3200400" cy="2417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5188352-A923-E002-6698-A438834CC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4366424"/>
            <a:ext cx="3200400" cy="24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4456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897948" cy="230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RETAU550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(Lx, Ly)=(6.4, 2.4) produces almost the same results as (Lx, Ly)=(12.8, 4.8)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CS0.16 produces the best overall results (CS0.15, best log law)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CS0.11 produces the best results with coarse resolutions in the wall-normal direction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00D637-156D-45C7-C0B6-EF2F2C6FF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429000"/>
            <a:ext cx="3200400" cy="2406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6DC6D2-56B0-4814-3CC5-CFB79A99B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823042"/>
            <a:ext cx="3200400" cy="2387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747A07-7394-83B4-0C8F-CC8272A4D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5873595"/>
            <a:ext cx="3200400" cy="24054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940DC7-1595-5664-9E05-E750B121C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839" y="3437963"/>
            <a:ext cx="3200400" cy="238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11142"/>
      </p:ext>
    </p:extLst>
  </p:cSld>
  <p:clrMapOvr>
    <a:masterClrMapping/>
  </p:clrMapOvr>
  <p:transition spd="med" advTm="63997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669348" cy="16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RETAU550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Dynamic Smagorinsky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Alph2=2.52 for the first off-wall layer of cells fits the first principle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C2323D-69B6-72B5-1F7E-EBEDA419A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18214"/>
            <a:ext cx="3200400" cy="2408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F8A1E-D3AC-8B9C-ADBF-EF81431F9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918214"/>
            <a:ext cx="3200400" cy="241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68530"/>
      </p:ext>
    </p:extLst>
  </p:cSld>
  <p:clrMapOvr>
    <a:masterClrMapping/>
  </p:clrMapOvr>
  <p:transition spd="med" advTm="63997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897948" cy="152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RETAU550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Grid convergence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Cs in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dsmag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05906-8C08-35C0-69AA-80BA856CF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438400"/>
            <a:ext cx="3200400" cy="2399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C11FC-9164-E1F0-5BA4-5FEB77187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2438400"/>
            <a:ext cx="3200400" cy="23990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CEF280-ECAB-06D6-1378-B07C0DFA6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189" y="4837416"/>
            <a:ext cx="3200400" cy="23748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769885-99F2-383F-6AC0-930520EDB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806" y="4806773"/>
            <a:ext cx="3200400" cy="24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50885"/>
      </p:ext>
    </p:extLst>
  </p:cSld>
  <p:clrMapOvr>
    <a:masterClrMapping/>
  </p:clrMapOvr>
  <p:transition spd="med" advTm="63997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3384177-C1B6-3F19-F831-1205A5DA73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1"/>
            <a:ext cx="9050348" cy="1979889"/>
          </a:xfrm>
        </p:spPr>
        <p:txBody>
          <a:bodyPr/>
          <a:lstStyle/>
          <a:p>
            <a:r>
              <a:rPr lang="en-US" altLang="zh-CN" sz="2400" dirty="0">
                <a:latin typeface="+mn-lt"/>
                <a:cs typeface="Times New Roman" panose="02020603050405020304" pitchFamily="18" charset="0"/>
              </a:rPr>
              <a:t>RETAU1000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C5CEECD-70F9-A816-BDE0-0CF29A6F5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DF556-E795-2300-7F43-648997D04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76400"/>
            <a:ext cx="3200400" cy="2372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B93039-8369-B913-4A11-AE5A4E08A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676400"/>
            <a:ext cx="3200400" cy="2397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333F98-D969-7680-D0BE-D006F8E4AA33}"/>
              </a:ext>
            </a:extLst>
          </p:cNvPr>
          <p:cNvSpPr txBox="1"/>
          <p:nvPr/>
        </p:nvSpPr>
        <p:spPr>
          <a:xfrm>
            <a:off x="4402469" y="18379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Neumann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ADFC7-883F-BEFB-D78E-E7BE34CB3B01}"/>
              </a:ext>
            </a:extLst>
          </p:cNvPr>
          <p:cNvSpPr txBox="1"/>
          <p:nvPr/>
        </p:nvSpPr>
        <p:spPr>
          <a:xfrm>
            <a:off x="1119589" y="1837912"/>
            <a:ext cx="13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 model</a:t>
            </a:r>
          </a:p>
        </p:txBody>
      </p:sp>
    </p:spTree>
    <p:extLst>
      <p:ext uri="{BB962C8B-B14F-4D97-AF65-F5344CB8AC3E}">
        <p14:creationId xmlns:p14="http://schemas.microsoft.com/office/powerpoint/2010/main" val="3546392556"/>
      </p:ext>
    </p:extLst>
  </p:cSld>
  <p:clrMapOvr>
    <a:masterClrMapping/>
  </p:clrMapOvr>
  <p:transition spd="med" advTm="63997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181C3B-8EE1-3C24-D08F-CC31E2A5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38400"/>
            <a:ext cx="3200400" cy="2392631"/>
          </a:xfrm>
          <a:prstGeom prst="rect">
            <a:avLst/>
          </a:prstGeom>
        </p:spPr>
      </p:pic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E08BCD-AEE7-9056-0B15-7EFBABD31162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1"/>
            <a:ext cx="9050348" cy="1979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RETAU1000</a:t>
            </a: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kern="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Font typeface="Wingdings" pitchFamily="2" charset="2"/>
              <a:buNone/>
            </a:pP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813011"/>
      </p:ext>
    </p:extLst>
  </p:cSld>
  <p:clrMapOvr>
    <a:masterClrMapping/>
  </p:clrMapOvr>
  <p:transition spd="med" advTm="63997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610600" cy="9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RETAU1000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CFL has influence on the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984DA-6DAA-C135-37DC-106C7B9AE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981200"/>
            <a:ext cx="3200400" cy="2378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A22117-EA6E-3D40-9C98-166D3CA76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1981200"/>
            <a:ext cx="3200400" cy="2395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2A317A-9A41-FDD3-23CD-B5E27D9C2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359807"/>
            <a:ext cx="3200400" cy="24015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D5C55-AFD2-D03F-088C-5910809AD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4385207"/>
            <a:ext cx="3200400" cy="238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36686"/>
      </p:ext>
    </p:extLst>
  </p:cSld>
  <p:clrMapOvr>
    <a:masterClrMapping/>
  </p:clrMapOvr>
  <p:transition spd="med" advTm="63997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610600" cy="12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RETAU1000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Linear variation of </a:t>
            </a:r>
            <a:r>
              <a:rPr lang="en-US" altLang="zh-CN" sz="2000" err="1">
                <a:latin typeface="+mn-lt"/>
                <a:cs typeface="Times New Roman" panose="02020603050405020304" pitchFamily="18" charset="0"/>
              </a:rPr>
              <a:t>tau</a:t>
            </a:r>
            <a:r>
              <a:rPr lang="en-US" altLang="zh-CN" sz="2000">
                <a:latin typeface="+mn-lt"/>
                <a:cs typeface="Times New Roman" panose="02020603050405020304" pitchFamily="18" charset="0"/>
              </a:rPr>
              <a:t>_tot 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should also apply in LES/RANS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As Re increases, the influence of Cs is less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AE87AF-C77B-93F0-0A0E-3A7AB94A3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133" y="2362200"/>
            <a:ext cx="3200400" cy="24015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901603B-CF4C-84A7-304B-9F33A6707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751678"/>
            <a:ext cx="3200400" cy="238371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9CD618-29C0-401D-4874-843E8F649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4763780"/>
            <a:ext cx="3200400" cy="24015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3654BF-4D16-5823-4E56-766A2126C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733" y="2367320"/>
            <a:ext cx="3200400" cy="239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80235"/>
      </p:ext>
    </p:extLst>
  </p:cSld>
  <p:clrMapOvr>
    <a:masterClrMapping/>
  </p:clrMapOvr>
  <p:transition spd="med" advTm="63997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610600" cy="220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RETAU1000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Dynamic SMA produces more accurate results, than the static version, when the grid meets the requirements of LES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2D filter yields more dissipation, and the results are very close to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Orlandi’s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 results, demonstrating that the current implementation is correct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EA90E-4ED5-A563-724C-9BEC1786B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538" y="3530353"/>
            <a:ext cx="3200400" cy="2413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C6B5A9-A7DA-EEDF-FD11-9EF447F67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530353"/>
            <a:ext cx="3200400" cy="236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73696"/>
      </p:ext>
    </p:extLst>
  </p:cSld>
  <p:clrMapOvr>
    <a:masterClrMapping/>
  </p:clrMapOvr>
  <p:transition spd="med" advTm="63997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1"/>
            <a:ext cx="8821748" cy="2929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First-order one-sided difference with wall model, very large (oscillating) velocity near the wall (too-small time step)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First-order one-sided difference with no-slip wall, oscillating velocity near the wall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The treatment would cause the same viscous flux for u(k=2). What would this cause?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If using second-order accurate derivative, the computation diverges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1DBC6-155C-A5EF-F6CE-36F2679DD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4165681"/>
            <a:ext cx="3200400" cy="23875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31F4D2-916F-F823-43B7-0CF05E12C473}"/>
              </a:ext>
            </a:extLst>
          </p:cNvPr>
          <p:cNvSpPr txBox="1"/>
          <p:nvPr/>
        </p:nvSpPr>
        <p:spPr>
          <a:xfrm>
            <a:off x="1134274" y="602137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966FD-BCE1-4F3A-446E-DB7C0423B99E}"/>
              </a:ext>
            </a:extLst>
          </p:cNvPr>
          <p:cNvSpPr txBox="1"/>
          <p:nvPr/>
        </p:nvSpPr>
        <p:spPr>
          <a:xfrm>
            <a:off x="5963771" y="6081037"/>
            <a:ext cx="13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7B971-F386-451D-8926-C5D33B5AE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4191000"/>
            <a:ext cx="3200400" cy="23926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E8F6F8-0568-AEED-1173-93EA4612965E}"/>
              </a:ext>
            </a:extLst>
          </p:cNvPr>
          <p:cNvSpPr txBox="1"/>
          <p:nvPr/>
        </p:nvSpPr>
        <p:spPr>
          <a:xfrm>
            <a:off x="2472272" y="6046067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No-slip</a:t>
            </a:r>
          </a:p>
        </p:txBody>
      </p:sp>
    </p:spTree>
    <p:extLst>
      <p:ext uri="{BB962C8B-B14F-4D97-AF65-F5344CB8AC3E}">
        <p14:creationId xmlns:p14="http://schemas.microsoft.com/office/powerpoint/2010/main" val="2969825997"/>
      </p:ext>
    </p:extLst>
  </p:cSld>
  <p:clrMapOvr>
    <a:masterClrMapping/>
  </p:clrMapOvr>
  <p:transition spd="med" advTm="63997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27A5-1BF4-A303-EDD5-EE7B5483D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403F9C4-3150-E7B4-F7AA-9241D90B0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DE24A7-108E-8F3D-A3A0-236CCCB0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E06380B4-F0EF-0F3E-264F-55AACA038C5F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9050348" cy="474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RETAU180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C9F6FD-A41B-AC98-57CF-8DFDDA4B9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48805"/>
            <a:ext cx="3200400" cy="24105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4CB8F9-DC8F-1C46-00D0-67AC2DF85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246" y="1748805"/>
            <a:ext cx="3200400" cy="2392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B13BB-2945-9687-8745-829109E7F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246" y="4267200"/>
            <a:ext cx="3200400" cy="23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83014"/>
      </p:ext>
    </p:extLst>
  </p:cSld>
  <p:clrMapOvr>
    <a:masterClrMapping/>
  </p:clrMapOvr>
  <p:transition spd="med" advTm="63997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821748" cy="137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One-sided differencing for strain rate at the first off-layer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E3F5D-9F2A-1CAA-2BA5-61C523F7E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905000"/>
            <a:ext cx="3200400" cy="2436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305D99-8A80-53AA-F322-DEFFE1A44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938917"/>
            <a:ext cx="3200400" cy="23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95590"/>
      </p:ext>
    </p:extLst>
  </p:cSld>
  <p:clrMapOvr>
    <a:masterClrMapping/>
  </p:clrMapOvr>
  <p:transition spd="med" advTm="63997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1"/>
            <a:ext cx="8821748" cy="16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One-sided differencing for strain rate at the first off-layer cells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Using 2</a:t>
            </a:r>
            <a:r>
              <a:rPr lang="en-US" altLang="zh-CN" sz="2000" baseline="30000" dirty="0">
                <a:latin typeface="+mn-lt"/>
                <a:cs typeface="Times New Roman" panose="02020603050405020304" pitchFamily="18" charset="0"/>
              </a:rPr>
              <a:t>nd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-order approximation of the strain rate does not bring better accuracy, in contrast to 1</a:t>
            </a:r>
            <a:r>
              <a:rPr lang="en-US" altLang="zh-CN" sz="2000" baseline="30000" dirty="0">
                <a:latin typeface="+mn-lt"/>
                <a:cs typeface="Times New Roman" panose="02020603050405020304" pitchFamily="18" charset="0"/>
              </a:rPr>
              <a:t>st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-order approximation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E672F-C50A-1183-6DA6-33BCD59B2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667000"/>
            <a:ext cx="3200400" cy="2410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B0806-1B8C-3341-9674-A0D5EEDB0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67000"/>
            <a:ext cx="3200400" cy="2425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7500F6-D67F-0577-0A51-8A01C3DE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5077624"/>
            <a:ext cx="3200400" cy="2418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36C689-18CE-858C-4D90-D4F33A94F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867" y="5092019"/>
            <a:ext cx="3200400" cy="239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03146"/>
      </p:ext>
    </p:extLst>
  </p:cSld>
  <p:clrMapOvr>
    <a:masterClrMapping/>
  </p:clrMapOvr>
  <p:transition spd="med" advTm="63997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745548" cy="1602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Using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dsmag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 model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Setting alph2=4 brings continuous variation of eddy viscosity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60BAF-A6D3-913B-BD30-A575367C9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770631"/>
            <a:ext cx="3200400" cy="2408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1E3991-AD1D-8E0B-2697-426A4D0CE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768025"/>
            <a:ext cx="3200400" cy="2410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263710-53F2-2F53-38AB-57A6AEB60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181600"/>
            <a:ext cx="3200400" cy="2411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9041A0-2C22-41C7-4711-A28C33571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00" y="5257800"/>
            <a:ext cx="3200400" cy="2449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924766-5054-375A-FE9F-9D4DF0D2AF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00" y="5290776"/>
            <a:ext cx="3200400" cy="2418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5C687-7E08-0931-75D3-7221F8BE0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82" y="7620000"/>
            <a:ext cx="3207418" cy="2409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90588C-35F7-728B-20CA-C1A154646448}"/>
              </a:ext>
            </a:extLst>
          </p:cNvPr>
          <p:cNvSpPr txBox="1"/>
          <p:nvPr/>
        </p:nvSpPr>
        <p:spPr>
          <a:xfrm>
            <a:off x="685800" y="605981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AR=1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AB8F0F-4C4B-73F0-964A-AE33A32E2294}"/>
              </a:ext>
            </a:extLst>
          </p:cNvPr>
          <p:cNvSpPr txBox="1"/>
          <p:nvPr/>
        </p:nvSpPr>
        <p:spPr>
          <a:xfrm>
            <a:off x="762000" y="838851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AR=2</a:t>
            </a:r>
          </a:p>
        </p:txBody>
      </p:sp>
    </p:spTree>
    <p:extLst>
      <p:ext uri="{BB962C8B-B14F-4D97-AF65-F5344CB8AC3E}">
        <p14:creationId xmlns:p14="http://schemas.microsoft.com/office/powerpoint/2010/main" val="4583335"/>
      </p:ext>
    </p:extLst>
  </p:cSld>
  <p:clrMapOvr>
    <a:masterClrMapping/>
  </p:clrMapOvr>
  <p:transition spd="med" advTm="63997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821748" cy="137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Compare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smag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 and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dsmag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, when coupled with wall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5CACC3-48B6-9567-060E-9E5C83C8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976527"/>
            <a:ext cx="3200400" cy="2406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6B3135-A7B4-2B81-0205-4FD612BA9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127" y="1976527"/>
            <a:ext cx="3200400" cy="24131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11D474-2C22-EF5A-926C-857145435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644" y="4458984"/>
            <a:ext cx="3200400" cy="23990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37E6A6-ABCC-43CE-8FB4-1C7518561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106" y="4467791"/>
            <a:ext cx="3200400" cy="24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98287"/>
      </p:ext>
    </p:extLst>
  </p:cSld>
  <p:clrMapOvr>
    <a:masterClrMapping/>
  </p:clrMapOvr>
  <p:transition spd="med" advTm="63997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821748" cy="91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Compare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smag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 and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dsmag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, when coupled with wall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A7447D-78B5-360C-2955-814DAB9CF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58711"/>
            <a:ext cx="3200400" cy="23926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52E05E-620F-0566-DBE2-7AC4231B2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058711"/>
            <a:ext cx="3200400" cy="24015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479BEE-BCAC-B8A6-9C68-288F5D398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371" y="4451342"/>
            <a:ext cx="3200400" cy="23938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21E120-A303-2AA5-1AFF-E8FF6EE55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4460291"/>
            <a:ext cx="3200400" cy="24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68823"/>
      </p:ext>
    </p:extLst>
  </p:cSld>
  <p:clrMapOvr>
    <a:masterClrMapping/>
  </p:clrMapOvr>
  <p:transition spd="med" advTm="63997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9050348" cy="9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CS0.11 is optimal, and CS0.05 is too small, especially in the core region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0D673-3CD6-67E5-1D04-998420085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87" y="1981200"/>
            <a:ext cx="3200400" cy="2371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378D1E-1DD0-3AD6-D002-32CF10A84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187" y="1981200"/>
            <a:ext cx="3200400" cy="2376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36A76-BE35-28E9-DD09-83C445ABB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787" y="4352244"/>
            <a:ext cx="3200400" cy="2405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7E94A4-9CD3-28E6-733C-B4977FFB7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352244"/>
            <a:ext cx="3200400" cy="238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163"/>
      </p:ext>
    </p:extLst>
  </p:cSld>
  <p:clrMapOvr>
    <a:masterClrMapping/>
  </p:clrMapOvr>
  <p:transition spd="med" advTm="63997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9144000" cy="13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CS0 reproduces the statistics without SGS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F3895B-202B-3D41-46E4-68AC69083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209800"/>
            <a:ext cx="518990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04850"/>
      </p:ext>
    </p:extLst>
  </p:cSld>
  <p:clrMapOvr>
    <a:masterClrMapping/>
  </p:clrMapOvr>
  <p:transition spd="med" advTm="63997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72A50A6-DF4F-C15D-3695-4B8C888F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CA7BECD-9996-EA33-E05F-D04BFFAF531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9202748" cy="19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Domain size hardly influences the results. The outer layer is negligibly influenced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Longer domain needs longer transient time (larger structures resolved, longer periods?)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630609-308B-8633-CD1A-6158822B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983162"/>
            <a:ext cx="3200400" cy="2381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6F3BE4-8913-CAA8-F26E-778284745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42179"/>
            <a:ext cx="3200400" cy="24222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A8E5F-4A55-85EE-A594-9A4E58913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364382"/>
            <a:ext cx="3200400" cy="2404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00D5A1-D905-059E-56BB-62668C325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198" y="5364382"/>
            <a:ext cx="3200400" cy="24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0302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1"/>
            <a:ext cx="8974148" cy="324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No-slip wall: damping produces larger (more accurate) velocity gradient near the wall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No damping results in small velocity gradient near the wall due to the large eddy viscosity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Even if using no-slip wall, the eddy viscosity is too large at the first cell due to the discontinuity of wall-parallel velocity. When a coarse grid is used near the wall, the wall-normal gradient should always be computed using one-sided difference, nothing to do with wall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14D7F-33B6-3BF8-99BE-73669873E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343400"/>
            <a:ext cx="3200400" cy="2379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FAADDE-8B12-4180-82A6-00BBCD058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4348820"/>
            <a:ext cx="3200400" cy="2391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C4633B-8FBA-DEF1-79CE-85F57543E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6740159"/>
            <a:ext cx="3200400" cy="2414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0F48B-F829-1003-2DEA-E9744AC36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6764635"/>
            <a:ext cx="3200400" cy="23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47322"/>
      </p:ext>
    </p:extLst>
  </p:cSld>
  <p:clrMapOvr>
    <a:masterClrMapping/>
  </p:clrMapOvr>
  <p:transition spd="med" advTm="63997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5B83F688-3AAF-6E92-D5A4-B8DCA97B9756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1"/>
            <a:ext cx="9050348" cy="14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Small geometry is sufficient for testing purpose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484FF-8898-ABF6-5145-BDB43B946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67" y="2048369"/>
            <a:ext cx="3200400" cy="2392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83B3DB-4AF9-2CD3-83C6-3ABF8961A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059854"/>
            <a:ext cx="3200400" cy="23810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8D0DC5-8C4B-8840-0A5D-B88B08AF3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434" y="4440951"/>
            <a:ext cx="3200400" cy="24170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484AC6-E7EB-F75F-384D-EF05A64F2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5367" y="4455452"/>
            <a:ext cx="3200400" cy="239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47952"/>
      </p:ext>
    </p:extLst>
  </p:cSld>
  <p:clrMapOvr>
    <a:masterClrMapping/>
  </p:clrMapOvr>
  <p:transition spd="med" advTm="63997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72A50A6-DF4F-C15D-3695-4B8C888F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CA7BECD-9996-EA33-E05F-D04BFFAF531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610600" cy="9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RETAU180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ACC does not influence the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324CD-E7DF-6B6E-6B48-C69B5D783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81200"/>
            <a:ext cx="3200400" cy="2413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A86D08-19D3-8A62-9FCC-F3831C1AB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010878"/>
            <a:ext cx="3200400" cy="2387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518244-07FD-3FFE-6EF7-9A1D63919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394447"/>
            <a:ext cx="3200400" cy="23951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348A18-1C96-3C4E-DE98-BA2202505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4394447"/>
            <a:ext cx="3200400" cy="242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8298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C5639-1E20-31E0-8B5D-4D460D6E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F95C7F5-A7CD-3482-93B6-42167A306B1F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1"/>
            <a:ext cx="9050348" cy="14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Grid convergence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8CC378E-088E-2B6B-369E-28AFAF0F9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4511130"/>
            <a:ext cx="3200400" cy="24131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2F8517-EB81-7A84-1138-9471EEC64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039501"/>
            <a:ext cx="3200400" cy="24248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2253748-07DE-4320-6F8B-F6D890B54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2229" y="2052808"/>
            <a:ext cx="3200400" cy="243815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56AEA6A-472A-1E28-F2FE-3E09DC361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4800" y="2039501"/>
            <a:ext cx="3200400" cy="23939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296C35-A9B7-34AB-F23D-553AD04A8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2229" y="4530870"/>
            <a:ext cx="3200400" cy="241451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30E2124-982E-7E1A-26C3-2874F8B337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04800" y="4495800"/>
            <a:ext cx="3200400" cy="237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1002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1"/>
            <a:ext cx="9050348" cy="2376129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Explicit vs implicit1D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The results from the explicit and the implicit1D schemes are almost the same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99DD4C-C3EE-1C3A-C921-86950782D14F}"/>
              </a:ext>
            </a:extLst>
          </p:cNvPr>
          <p:cNvSpPr txBox="1"/>
          <p:nvPr/>
        </p:nvSpPr>
        <p:spPr>
          <a:xfrm>
            <a:off x="1786861" y="64124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Neumann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F5FEBF-0D64-2DE9-F76A-A146EBCD6406}"/>
              </a:ext>
            </a:extLst>
          </p:cNvPr>
          <p:cNvSpPr txBox="1"/>
          <p:nvPr/>
        </p:nvSpPr>
        <p:spPr>
          <a:xfrm>
            <a:off x="6039727" y="6412468"/>
            <a:ext cx="13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37558-4943-B470-22BB-28A23C7F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995" y="3439203"/>
            <a:ext cx="3988005" cy="29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39900"/>
      </p:ext>
    </p:extLst>
  </p:cSld>
  <p:clrMapOvr>
    <a:masterClrMapping/>
  </p:clrMapOvr>
  <p:transition spd="med" advTm="63997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1"/>
            <a:ext cx="9050348" cy="2376129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Explicit vs implicit1D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The results from the explicit and the implicit1D schemes are almost the same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78B1B-B0A1-67F4-8FAF-EE7B7DF6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409974"/>
            <a:ext cx="3200400" cy="237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12099"/>
      </p:ext>
    </p:extLst>
  </p:cSld>
  <p:clrMapOvr>
    <a:masterClrMapping/>
  </p:clrMapOvr>
  <p:transition spd="med" advTm="63997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Square duct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RETAU1000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vs WMLES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79FE34-DCF2-9941-0B38-F9641C4C2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1"/>
          <a:stretch/>
        </p:blipFill>
        <p:spPr>
          <a:xfrm>
            <a:off x="4496726" y="1905000"/>
            <a:ext cx="3200400" cy="26790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74C914-E0D4-AD08-5237-F9AF7ECBA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905000"/>
            <a:ext cx="3200400" cy="27158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7D5361-BD35-084F-A027-9C55793423DD}"/>
              </a:ext>
            </a:extLst>
          </p:cNvPr>
          <p:cNvSpPr txBox="1"/>
          <p:nvPr/>
        </p:nvSpPr>
        <p:spPr>
          <a:xfrm>
            <a:off x="1905000" y="390837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A26DE7-9CAD-5819-E40D-8C4B381C0D4F}"/>
              </a:ext>
            </a:extLst>
          </p:cNvPr>
          <p:cNvSpPr txBox="1"/>
          <p:nvPr/>
        </p:nvSpPr>
        <p:spPr>
          <a:xfrm>
            <a:off x="4953000" y="3908375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WMLES+smag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5F136A-B1CC-1196-1017-F05C7B789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226" y="4584043"/>
            <a:ext cx="3200400" cy="24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25850"/>
      </p:ext>
    </p:extLst>
  </p:cSld>
  <p:clrMapOvr>
    <a:masterClrMapping/>
  </p:clrMapOvr>
  <p:transition spd="med" advTm="63997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/>
              <a:t>Square duct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RETAU1000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vs WMLES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D6FFD-4AE1-7D43-03F8-EDA67A92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1937972"/>
            <a:ext cx="3200400" cy="2321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EAC45A-4A35-C08C-79C8-B7E00AC99ABF}"/>
              </a:ext>
            </a:extLst>
          </p:cNvPr>
          <p:cNvSpPr txBox="1"/>
          <p:nvPr/>
        </p:nvSpPr>
        <p:spPr>
          <a:xfrm>
            <a:off x="990600" y="3766772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WMLES+SMAG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96195-BA33-5BB0-3B63-7E97B21FF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50" y="1937972"/>
            <a:ext cx="3131417" cy="2397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6B6771-36DB-6EB2-874C-E70091284C67}"/>
              </a:ext>
            </a:extLst>
          </p:cNvPr>
          <p:cNvSpPr txBox="1"/>
          <p:nvPr/>
        </p:nvSpPr>
        <p:spPr>
          <a:xfrm>
            <a:off x="5410200" y="37667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2549FB-4349-EF03-2AE7-F260993FB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482" y="1931622"/>
            <a:ext cx="3200400" cy="24015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EA86E3-EEB7-B3CD-77D6-24EB74EA6B51}"/>
              </a:ext>
            </a:extLst>
          </p:cNvPr>
          <p:cNvSpPr txBox="1"/>
          <p:nvPr/>
        </p:nvSpPr>
        <p:spPr>
          <a:xfrm>
            <a:off x="7306911" y="3842972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WRLES+SMAG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635D97-3048-729E-8B4A-65CEE37CD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8600" y="4300171"/>
            <a:ext cx="3200400" cy="24054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074663-C884-E4AF-66BA-516FBCC9A98B}"/>
              </a:ext>
            </a:extLst>
          </p:cNvPr>
          <p:cNvSpPr txBox="1"/>
          <p:nvPr/>
        </p:nvSpPr>
        <p:spPr>
          <a:xfrm>
            <a:off x="973873" y="6198822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WMLES+noSGS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077046"/>
      </p:ext>
    </p:extLst>
  </p:cSld>
  <p:clrMapOvr>
    <a:masterClrMapping/>
  </p:clrMapOvr>
  <p:transition spd="med" advTm="63997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Cavity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RE1000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profiles are the same as Pedro’s profiles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4C6787-BB26-47B5-1288-94B805069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7"/>
          <a:stretch/>
        </p:blipFill>
        <p:spPr>
          <a:xfrm>
            <a:off x="3883227" y="2133600"/>
            <a:ext cx="5413173" cy="40836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41C8EB-1124-4849-6E01-0299E892D5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7"/>
          <a:stretch/>
        </p:blipFill>
        <p:spPr>
          <a:xfrm>
            <a:off x="-458687" y="2133600"/>
            <a:ext cx="5413173" cy="40836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50F74C2-23CA-DCDA-0C18-4EE3EB8920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09600" y="2556105"/>
            <a:ext cx="3273627" cy="33112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FE6F895-CD4D-38AD-C45F-31633403D4E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010732" y="2611552"/>
            <a:ext cx="3295067" cy="32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81187"/>
      </p:ext>
    </p:extLst>
  </p:cSld>
  <p:clrMapOvr>
    <a:masterClrMapping/>
  </p:clrMapOvr>
  <p:transition spd="med" advTm="63997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Cavity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RE1000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with wall model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469660B-DA7D-4B72-D012-62FEEA2F1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357" y="2210602"/>
            <a:ext cx="3301035" cy="31784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CCAB1A-3D14-BF43-45BF-BBBC51355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209800"/>
            <a:ext cx="3200400" cy="3178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DAB0AB-31C9-F287-C6C3-B79EFD2585B7}"/>
              </a:ext>
            </a:extLst>
          </p:cNvPr>
          <p:cNvSpPr txBox="1"/>
          <p:nvPr/>
        </p:nvSpPr>
        <p:spPr>
          <a:xfrm>
            <a:off x="1905000" y="567409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BEBFA-319A-A243-CC66-BD09778E70B4}"/>
              </a:ext>
            </a:extLst>
          </p:cNvPr>
          <p:cNvSpPr txBox="1"/>
          <p:nvPr/>
        </p:nvSpPr>
        <p:spPr>
          <a:xfrm>
            <a:off x="5986884" y="5674093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DNS+WM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9A46AC-E96B-78AD-018B-E453FE3A9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717" y="6060358"/>
            <a:ext cx="3200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83415"/>
      </p:ext>
    </p:extLst>
  </p:cSld>
  <p:clrMapOvr>
    <a:masterClrMapping/>
  </p:clrMapOvr>
  <p:transition spd="med" advTm="63997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Cavity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RE1000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with wall model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EE9EE4-EE0A-BDCD-50C0-446EB3AB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73" y="2133600"/>
            <a:ext cx="3200400" cy="24028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D52256-F16A-936B-FE08-D47E94373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133600"/>
            <a:ext cx="3200400" cy="24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26888"/>
      </p:ext>
    </p:extLst>
  </p:cSld>
  <p:clrMapOvr>
    <a:masterClrMapping/>
  </p:clrMapOvr>
  <p:transition spd="med" advTm="63997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Moving frame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RETAU180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on the coarse and fine grids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0E5C6-2CE4-7F64-38B5-60B57083A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140983"/>
            <a:ext cx="3200400" cy="2397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5C8924-4D8E-9E14-03F8-54A02D9EE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140983"/>
            <a:ext cx="3200400" cy="24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58591"/>
      </p:ext>
    </p:extLst>
  </p:cSld>
  <p:clrMapOvr>
    <a:masterClrMapping/>
  </p:clrMapOvr>
  <p:transition spd="med" advTm="63997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Moving frame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RETAU180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with wall model on the fine grid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9D7ED-F60E-2C80-D6A2-39CA3C83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058711"/>
            <a:ext cx="4191000" cy="315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24398"/>
      </p:ext>
    </p:extLst>
  </p:cSld>
  <p:clrMapOvr>
    <a:masterClrMapping/>
  </p:clrMapOvr>
  <p:transition spd="med" advTm="63997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72A50A6-DF4F-C15D-3695-4B8C888F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CA7BECD-9996-EA33-E05F-D04BFFAF531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610600" cy="9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RETAU180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CFL has negligible influence on the statistics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193A5-25CE-3EF7-7FB2-9035416A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52" y="2001666"/>
            <a:ext cx="3200400" cy="2382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C334CD-3B77-8392-705C-3CE2ED0ED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952" y="1981200"/>
            <a:ext cx="3200400" cy="2402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4B83C1-36C0-C28A-90AA-9E9BC6ABC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552" y="4384073"/>
            <a:ext cx="3200400" cy="23977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69C6E7-D60A-14FD-9BD5-8F2180BB0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952" y="4391081"/>
            <a:ext cx="3200400" cy="23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4242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Moving frame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>
                <a:latin typeface="+mn-lt"/>
                <a:cs typeface="Times New Roman" panose="02020603050405020304" pitchFamily="18" charset="0"/>
              </a:rPr>
              <a:t>DNS using WMLES grids</a:t>
            </a: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4D064-3AD7-2E95-14A1-C3CB51831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35240"/>
            <a:ext cx="3200400" cy="238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9690"/>
      </p:ext>
    </p:extLst>
  </p:cSld>
  <p:clrMapOvr>
    <a:masterClrMapping/>
  </p:clrMapOvr>
  <p:transition spd="med" advTm="63997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Moving frame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WMLES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15397D-9279-50B9-8B8E-9A2B74297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86000"/>
            <a:ext cx="3200400" cy="24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65902"/>
      </p:ext>
    </p:extLst>
  </p:cSld>
  <p:clrMapOvr>
    <a:masterClrMapping/>
  </p:clrMapOvr>
  <p:transition spd="med" advTm="63997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50C2-23DA-8109-39E0-D702213CF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DIT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5E8FB5C-E4DC-9B70-2CFC-65029B0C9B2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9050348" cy="129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pt-BR" altLang="zh-CN" sz="2400" kern="0" dirty="0">
                <a:latin typeface="+mn-lt"/>
                <a:cs typeface="Times New Roman" panose="02020603050405020304" pitchFamily="18" charset="0"/>
              </a:rPr>
              <a:t>SMAG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kern="0" dirty="0">
                <a:latin typeface="+mn-lt"/>
                <a:cs typeface="Times New Roman" panose="02020603050405020304" pitchFamily="18" charset="0"/>
              </a:rPr>
              <a:t>LES</a:t>
            </a: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kern="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Font typeface="Wingdings" pitchFamily="2" charset="2"/>
              <a:buNone/>
            </a:pP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6390F2-23BC-2EA3-D495-54FF67215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024" y="2012992"/>
            <a:ext cx="3200400" cy="2377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A854A3-D3C8-7301-2F2D-81676C67B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424" y="1981200"/>
            <a:ext cx="3200400" cy="238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873C9A-306A-A459-5494-D46D2CECF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265" y="4390432"/>
            <a:ext cx="3200400" cy="23850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F83929-3A42-0BA7-8685-8ACD63DE0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24" y="4462578"/>
            <a:ext cx="3200400" cy="23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8784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50C2-23DA-8109-39E0-D702213CF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DIT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5E8FB5C-E4DC-9B70-2CFC-65029B0C9B2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9050348" cy="129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pt-BR" altLang="zh-CN" sz="2400" kern="0" dirty="0">
                <a:latin typeface="+mn-lt"/>
                <a:cs typeface="Times New Roman" panose="02020603050405020304" pitchFamily="18" charset="0"/>
              </a:rPr>
              <a:t>DSMAG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kern="0" dirty="0">
                <a:latin typeface="+mn-lt"/>
                <a:cs typeface="Times New Roman" panose="02020603050405020304" pitchFamily="18" charset="0"/>
              </a:rPr>
              <a:t>LES</a:t>
            </a: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kern="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Font typeface="Wingdings" pitchFamily="2" charset="2"/>
              <a:buNone/>
            </a:pP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543298D-5EA0-88C2-F704-07AE8D99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00317"/>
            <a:ext cx="3200400" cy="23952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22D713-7FB4-2647-8F13-8A4074771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000317"/>
            <a:ext cx="3200400" cy="23812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74F199B-8F05-060B-E8B6-43DEA266E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381537"/>
            <a:ext cx="3200400" cy="23913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4626320-4B6A-5161-0365-A4695A382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386629"/>
            <a:ext cx="3200400" cy="239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1968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F821A74F-909D-62FD-AB57-2EE5157BB67F}"/>
              </a:ext>
            </a:extLst>
          </p:cNvPr>
          <p:cNvSpPr/>
          <p:nvPr/>
        </p:nvSpPr>
        <p:spPr bwMode="auto">
          <a:xfrm>
            <a:off x="2438400" y="1752600"/>
            <a:ext cx="3733800" cy="3429000"/>
          </a:xfrm>
          <a:prstGeom prst="cub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01833B-D9EC-7AF3-A977-200CF471B933}"/>
              </a:ext>
            </a:extLst>
          </p:cNvPr>
          <p:cNvCxnSpPr>
            <a:cxnSpLocks/>
          </p:cNvCxnSpPr>
          <p:nvPr/>
        </p:nvCxnSpPr>
        <p:spPr bwMode="auto">
          <a:xfrm>
            <a:off x="2438400" y="5410200"/>
            <a:ext cx="2895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A1EB79-40DA-6CB5-567E-C1196F98414C}"/>
              </a:ext>
            </a:extLst>
          </p:cNvPr>
          <p:cNvCxnSpPr/>
          <p:nvPr/>
        </p:nvCxnSpPr>
        <p:spPr bwMode="auto">
          <a:xfrm>
            <a:off x="2438400" y="5181600"/>
            <a:ext cx="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BC1907-F742-B8DF-04F5-8A03171AEF7E}"/>
              </a:ext>
            </a:extLst>
          </p:cNvPr>
          <p:cNvCxnSpPr/>
          <p:nvPr/>
        </p:nvCxnSpPr>
        <p:spPr bwMode="auto">
          <a:xfrm>
            <a:off x="5317068" y="5181600"/>
            <a:ext cx="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E5855F-282F-996F-9591-43DACA0070FE}"/>
                  </a:ext>
                </a:extLst>
              </p:cNvPr>
              <p:cNvSpPr txBox="1"/>
              <p:nvPr/>
            </p:nvSpPr>
            <p:spPr>
              <a:xfrm>
                <a:off x="3165525" y="5240923"/>
                <a:ext cx="1406475" cy="338554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  <m:r>
                      <a:rPr lang="el-GR" altLang="zh-CN" sz="160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E5855F-282F-996F-9591-43DACA007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525" y="5240923"/>
                <a:ext cx="1406475" cy="338554"/>
              </a:xfrm>
              <a:prstGeom prst="rect">
                <a:avLst/>
              </a:prstGeom>
              <a:blipFill>
                <a:blip r:embed="rId3"/>
                <a:stretch>
                  <a:fillRect l="-2165" t="-5455" b="-2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C61EA3-7400-30B4-D0E4-D14E6E101BDD}"/>
              </a:ext>
            </a:extLst>
          </p:cNvPr>
          <p:cNvCxnSpPr>
            <a:cxnSpLocks/>
          </p:cNvCxnSpPr>
          <p:nvPr/>
        </p:nvCxnSpPr>
        <p:spPr bwMode="auto">
          <a:xfrm>
            <a:off x="3291840" y="4332284"/>
            <a:ext cx="288036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8EF69A-6B9C-8806-22A8-CF2017AFC85D}"/>
              </a:ext>
            </a:extLst>
          </p:cNvPr>
          <p:cNvCxnSpPr>
            <a:cxnSpLocks/>
          </p:cNvCxnSpPr>
          <p:nvPr/>
        </p:nvCxnSpPr>
        <p:spPr bwMode="auto">
          <a:xfrm>
            <a:off x="3291840" y="1752600"/>
            <a:ext cx="0" cy="25908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15518C-7079-C95A-2A45-2015CA064AB7}"/>
              </a:ext>
            </a:extLst>
          </p:cNvPr>
          <p:cNvCxnSpPr>
            <a:cxnSpLocks/>
          </p:cNvCxnSpPr>
          <p:nvPr/>
        </p:nvCxnSpPr>
        <p:spPr bwMode="auto">
          <a:xfrm flipV="1">
            <a:off x="2438399" y="4343400"/>
            <a:ext cx="853441" cy="838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526EAE5-87DD-29BD-B2EA-A6A98A706419}"/>
              </a:ext>
            </a:extLst>
          </p:cNvPr>
          <p:cNvCxnSpPr>
            <a:cxnSpLocks/>
          </p:cNvCxnSpPr>
          <p:nvPr/>
        </p:nvCxnSpPr>
        <p:spPr bwMode="auto">
          <a:xfrm>
            <a:off x="6283944" y="4600839"/>
            <a:ext cx="762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C828497-9078-8DAA-AFA8-03AD2907F8C9}"/>
              </a:ext>
            </a:extLst>
          </p:cNvPr>
          <p:cNvCxnSpPr>
            <a:cxnSpLocks/>
          </p:cNvCxnSpPr>
          <p:nvPr/>
        </p:nvCxnSpPr>
        <p:spPr bwMode="auto">
          <a:xfrm flipV="1">
            <a:off x="6436344" y="3960738"/>
            <a:ext cx="0" cy="8061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21687A1-930D-9044-867A-E64A4C8227D7}"/>
              </a:ext>
            </a:extLst>
          </p:cNvPr>
          <p:cNvCxnSpPr>
            <a:cxnSpLocks/>
          </p:cNvCxnSpPr>
          <p:nvPr/>
        </p:nvCxnSpPr>
        <p:spPr bwMode="auto">
          <a:xfrm flipV="1">
            <a:off x="6071868" y="4509232"/>
            <a:ext cx="427976" cy="50360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C5C64E4-CC6F-A107-EB47-CEF85ABFEB31}"/>
              </a:ext>
            </a:extLst>
          </p:cNvPr>
          <p:cNvSpPr txBox="1"/>
          <p:nvPr/>
        </p:nvSpPr>
        <p:spPr>
          <a:xfrm>
            <a:off x="6862059" y="4558503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535FABE-3473-70B4-07FB-5541C5BEAD91}"/>
              </a:ext>
            </a:extLst>
          </p:cNvPr>
          <p:cNvSpPr txBox="1"/>
          <p:nvPr/>
        </p:nvSpPr>
        <p:spPr>
          <a:xfrm>
            <a:off x="6450726" y="3865938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9596C9-4BD8-0656-C246-15EF40248BC4}"/>
              </a:ext>
            </a:extLst>
          </p:cNvPr>
          <p:cNvSpPr txBox="1"/>
          <p:nvPr/>
        </p:nvSpPr>
        <p:spPr>
          <a:xfrm>
            <a:off x="6172890" y="4858513"/>
            <a:ext cx="264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38CFA5-C0FB-D29D-A446-47DA04BB9808}"/>
              </a:ext>
            </a:extLst>
          </p:cNvPr>
          <p:cNvSpPr txBox="1"/>
          <p:nvPr/>
        </p:nvSpPr>
        <p:spPr>
          <a:xfrm>
            <a:off x="5820845" y="5071646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(periodic)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3844DD0-99C3-4581-937E-C0C1D0225E5E}"/>
              </a:ext>
            </a:extLst>
          </p:cNvPr>
          <p:cNvSpPr txBox="1"/>
          <p:nvPr/>
        </p:nvSpPr>
        <p:spPr>
          <a:xfrm>
            <a:off x="6517690" y="4766813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(periodic)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77C77B3-4017-1EA5-ABE4-728B48205583}"/>
              </a:ext>
            </a:extLst>
          </p:cNvPr>
          <p:cNvSpPr txBox="1"/>
          <p:nvPr/>
        </p:nvSpPr>
        <p:spPr>
          <a:xfrm>
            <a:off x="6622611" y="3864438"/>
            <a:ext cx="1073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(periodic)</a:t>
            </a:r>
          </a:p>
        </p:txBody>
      </p:sp>
    </p:spTree>
    <p:extLst>
      <p:ext uri="{BB962C8B-B14F-4D97-AF65-F5344CB8AC3E}">
        <p14:creationId xmlns:p14="http://schemas.microsoft.com/office/powerpoint/2010/main" val="4177017830"/>
      </p:ext>
    </p:extLst>
  </p:cSld>
  <p:clrMapOvr>
    <a:masterClrMapping/>
  </p:clrMapOvr>
  <p:transition spd="med" advTm="63997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>
            <a:extLst>
              <a:ext uri="{FF2B5EF4-FFF2-40B4-BE49-F238E27FC236}">
                <a16:creationId xmlns:a16="http://schemas.microsoft.com/office/drawing/2014/main" id="{D0BAE490-2DB1-AB86-7967-AB9576A90521}"/>
              </a:ext>
            </a:extLst>
          </p:cNvPr>
          <p:cNvSpPr/>
          <p:nvPr/>
        </p:nvSpPr>
        <p:spPr bwMode="auto">
          <a:xfrm>
            <a:off x="1682961" y="3325870"/>
            <a:ext cx="5791199" cy="1086997"/>
          </a:xfrm>
          <a:prstGeom prst="parallelogram">
            <a:avLst>
              <a:gd name="adj" fmla="val 765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42AC79E-BF9A-A040-8397-5BAF392852F3}"/>
              </a:ext>
            </a:extLst>
          </p:cNvPr>
          <p:cNvSpPr/>
          <p:nvPr/>
        </p:nvSpPr>
        <p:spPr bwMode="auto">
          <a:xfrm>
            <a:off x="1711035" y="2133601"/>
            <a:ext cx="5763127" cy="1086995"/>
          </a:xfrm>
          <a:prstGeom prst="parallelogram">
            <a:avLst>
              <a:gd name="adj" fmla="val 765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9264D6-D0C8-ACDE-1246-7089C2AB11AF}"/>
              </a:ext>
            </a:extLst>
          </p:cNvPr>
          <p:cNvCxnSpPr>
            <a:cxnSpLocks/>
          </p:cNvCxnSpPr>
          <p:nvPr/>
        </p:nvCxnSpPr>
        <p:spPr bwMode="auto">
          <a:xfrm>
            <a:off x="1682962" y="4632530"/>
            <a:ext cx="4953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231177-A83C-78E5-2852-AFF2B9CA2E25}"/>
                  </a:ext>
                </a:extLst>
              </p:cNvPr>
              <p:cNvSpPr txBox="1"/>
              <p:nvPr/>
            </p:nvSpPr>
            <p:spPr>
              <a:xfrm>
                <a:off x="3552437" y="4448580"/>
                <a:ext cx="1214050" cy="338554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12.8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231177-A83C-78E5-2852-AFF2B9CA2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437" y="4448580"/>
                <a:ext cx="121405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6B0126-7703-B03D-023A-6AC926646DDC}"/>
              </a:ext>
            </a:extLst>
          </p:cNvPr>
          <p:cNvCxnSpPr/>
          <p:nvPr/>
        </p:nvCxnSpPr>
        <p:spPr bwMode="auto">
          <a:xfrm>
            <a:off x="1682962" y="4412867"/>
            <a:ext cx="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0A2D75-2B1B-F28D-3474-BDC6DE539FCE}"/>
              </a:ext>
            </a:extLst>
          </p:cNvPr>
          <p:cNvCxnSpPr/>
          <p:nvPr/>
        </p:nvCxnSpPr>
        <p:spPr bwMode="auto">
          <a:xfrm>
            <a:off x="6635962" y="4412867"/>
            <a:ext cx="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63E03B-A58C-AA94-A15F-E86165249D67}"/>
              </a:ext>
            </a:extLst>
          </p:cNvPr>
          <p:cNvCxnSpPr>
            <a:cxnSpLocks/>
          </p:cNvCxnSpPr>
          <p:nvPr/>
        </p:nvCxnSpPr>
        <p:spPr bwMode="auto">
          <a:xfrm flipH="1">
            <a:off x="1301962" y="4412867"/>
            <a:ext cx="381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C4A507F-9839-E4EE-2F3D-56BB199F5A52}"/>
              </a:ext>
            </a:extLst>
          </p:cNvPr>
          <p:cNvCxnSpPr>
            <a:cxnSpLocks/>
          </p:cNvCxnSpPr>
          <p:nvPr/>
        </p:nvCxnSpPr>
        <p:spPr bwMode="auto">
          <a:xfrm flipH="1">
            <a:off x="1330036" y="3220597"/>
            <a:ext cx="381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AEAECF-1268-5535-155A-0AD09F72B0E9}"/>
              </a:ext>
            </a:extLst>
          </p:cNvPr>
          <p:cNvCxnSpPr>
            <a:cxnSpLocks/>
          </p:cNvCxnSpPr>
          <p:nvPr/>
        </p:nvCxnSpPr>
        <p:spPr bwMode="auto">
          <a:xfrm>
            <a:off x="1467062" y="3220596"/>
            <a:ext cx="0" cy="119227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9B805C-BF02-C0D6-EDBE-18DE0BF7BC81}"/>
              </a:ext>
            </a:extLst>
          </p:cNvPr>
          <p:cNvCxnSpPr>
            <a:cxnSpLocks/>
          </p:cNvCxnSpPr>
          <p:nvPr/>
        </p:nvCxnSpPr>
        <p:spPr bwMode="auto">
          <a:xfrm flipH="1">
            <a:off x="2152862" y="2133601"/>
            <a:ext cx="381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37EA66-3AD5-83CB-D3DF-78430FC1927A}"/>
              </a:ext>
            </a:extLst>
          </p:cNvPr>
          <p:cNvCxnSpPr>
            <a:cxnSpLocks/>
          </p:cNvCxnSpPr>
          <p:nvPr/>
        </p:nvCxnSpPr>
        <p:spPr bwMode="auto">
          <a:xfrm flipH="1">
            <a:off x="1454362" y="2133600"/>
            <a:ext cx="838200" cy="108699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4F9673-407C-C2AB-3B31-28E4878742E1}"/>
                  </a:ext>
                </a:extLst>
              </p:cNvPr>
              <p:cNvSpPr txBox="1"/>
              <p:nvPr/>
            </p:nvSpPr>
            <p:spPr>
              <a:xfrm rot="16200000">
                <a:off x="978975" y="3649850"/>
                <a:ext cx="950773" cy="357983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4F9673-407C-C2AB-3B31-28E487874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78975" y="3649850"/>
                <a:ext cx="950773" cy="357983"/>
              </a:xfrm>
              <a:prstGeom prst="rect">
                <a:avLst/>
              </a:prstGeom>
              <a:blipFill>
                <a:blip r:embed="rId4"/>
                <a:stretch>
                  <a:fillRect r="-339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B85B227-A7F7-B3FA-9AD4-AC335DFCCDB8}"/>
                  </a:ext>
                </a:extLst>
              </p:cNvPr>
              <p:cNvSpPr txBox="1"/>
              <p:nvPr/>
            </p:nvSpPr>
            <p:spPr>
              <a:xfrm rot="18425375">
                <a:off x="1334782" y="2502825"/>
                <a:ext cx="1089850" cy="338554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4.8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B85B227-A7F7-B3FA-9AD4-AC335DFCC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25375">
                <a:off x="1334782" y="2502825"/>
                <a:ext cx="108985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3EEBE91-DFB4-7231-5EA2-BB8A15562355}"/>
              </a:ext>
            </a:extLst>
          </p:cNvPr>
          <p:cNvSpPr txBox="1"/>
          <p:nvPr/>
        </p:nvSpPr>
        <p:spPr>
          <a:xfrm>
            <a:off x="5715237" y="3783071"/>
            <a:ext cx="569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CDD539-E213-A6F5-CAEB-491A7D274687}"/>
              </a:ext>
            </a:extLst>
          </p:cNvPr>
          <p:cNvSpPr txBox="1"/>
          <p:nvPr/>
        </p:nvSpPr>
        <p:spPr>
          <a:xfrm>
            <a:off x="5715000" y="2590800"/>
            <a:ext cx="569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0117C1-0A71-484E-22CF-8396A1EDAAB2}"/>
              </a:ext>
            </a:extLst>
          </p:cNvPr>
          <p:cNvCxnSpPr>
            <a:cxnSpLocks/>
          </p:cNvCxnSpPr>
          <p:nvPr/>
        </p:nvCxnSpPr>
        <p:spPr bwMode="auto">
          <a:xfrm>
            <a:off x="7379465" y="3487667"/>
            <a:ext cx="762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A7C06B8-DE1B-0BEF-D78F-FC756C60A45F}"/>
              </a:ext>
            </a:extLst>
          </p:cNvPr>
          <p:cNvCxnSpPr>
            <a:cxnSpLocks/>
          </p:cNvCxnSpPr>
          <p:nvPr/>
        </p:nvCxnSpPr>
        <p:spPr bwMode="auto">
          <a:xfrm flipV="1">
            <a:off x="7531865" y="2847566"/>
            <a:ext cx="0" cy="8061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2A8AEC-277C-362E-55C8-A71BFB4734AE}"/>
              </a:ext>
            </a:extLst>
          </p:cNvPr>
          <p:cNvCxnSpPr>
            <a:cxnSpLocks/>
          </p:cNvCxnSpPr>
          <p:nvPr/>
        </p:nvCxnSpPr>
        <p:spPr bwMode="auto">
          <a:xfrm flipV="1">
            <a:off x="7214365" y="3396060"/>
            <a:ext cx="381000" cy="5434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F98C42C-F18B-827F-D7FF-35B7D4C814A4}"/>
              </a:ext>
            </a:extLst>
          </p:cNvPr>
          <p:cNvSpPr txBox="1"/>
          <p:nvPr/>
        </p:nvSpPr>
        <p:spPr>
          <a:xfrm>
            <a:off x="7957580" y="3445331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D934AC-49CD-FD24-AE4A-AE740F976E88}"/>
              </a:ext>
            </a:extLst>
          </p:cNvPr>
          <p:cNvSpPr txBox="1"/>
          <p:nvPr/>
        </p:nvSpPr>
        <p:spPr>
          <a:xfrm>
            <a:off x="7546247" y="2752766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D889AD-F648-CCB4-BBB5-45C427B6A231}"/>
              </a:ext>
            </a:extLst>
          </p:cNvPr>
          <p:cNvSpPr txBox="1"/>
          <p:nvPr/>
        </p:nvSpPr>
        <p:spPr>
          <a:xfrm>
            <a:off x="7268411" y="3745341"/>
            <a:ext cx="264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F027B0-50C4-93A8-ECEB-A06646C7D46B}"/>
              </a:ext>
            </a:extLst>
          </p:cNvPr>
          <p:cNvSpPr txBox="1"/>
          <p:nvPr/>
        </p:nvSpPr>
        <p:spPr>
          <a:xfrm>
            <a:off x="6916366" y="3958474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(periodic)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7E48AC-D3EC-C6D1-59C2-663D87BDAF04}"/>
              </a:ext>
            </a:extLst>
          </p:cNvPr>
          <p:cNvSpPr txBox="1"/>
          <p:nvPr/>
        </p:nvSpPr>
        <p:spPr>
          <a:xfrm>
            <a:off x="7613211" y="3653641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(periodic)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277F9B-8A85-91D8-AB6C-33F2480C0236}"/>
              </a:ext>
            </a:extLst>
          </p:cNvPr>
          <p:cNvSpPr txBox="1"/>
          <p:nvPr/>
        </p:nvSpPr>
        <p:spPr>
          <a:xfrm>
            <a:off x="7718132" y="2751266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(wall)</a:t>
            </a:r>
          </a:p>
        </p:txBody>
      </p:sp>
    </p:spTree>
    <p:extLst>
      <p:ext uri="{BB962C8B-B14F-4D97-AF65-F5344CB8AC3E}">
        <p14:creationId xmlns:p14="http://schemas.microsoft.com/office/powerpoint/2010/main" val="372016586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AF8F94E-B179-2AF9-E4FC-F4F98D880767}"/>
              </a:ext>
            </a:extLst>
          </p:cNvPr>
          <p:cNvSpPr/>
          <p:nvPr/>
        </p:nvSpPr>
        <p:spPr bwMode="auto">
          <a:xfrm>
            <a:off x="5480785" y="1453343"/>
            <a:ext cx="1600200" cy="16002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FAE216-638A-68B3-C2A6-F9A064EF6A93}"/>
              </a:ext>
            </a:extLst>
          </p:cNvPr>
          <p:cNvSpPr/>
          <p:nvPr/>
        </p:nvSpPr>
        <p:spPr bwMode="auto">
          <a:xfrm>
            <a:off x="2667000" y="3142292"/>
            <a:ext cx="1600200" cy="16002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5CDAA0-E071-7B1D-8BFE-60873CF36EB6}"/>
              </a:ext>
            </a:extLst>
          </p:cNvPr>
          <p:cNvCxnSpPr>
            <a:cxnSpLocks/>
          </p:cNvCxnSpPr>
          <p:nvPr/>
        </p:nvCxnSpPr>
        <p:spPr bwMode="auto">
          <a:xfrm flipV="1">
            <a:off x="4267200" y="1449110"/>
            <a:ext cx="2813785" cy="169318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5FD155-30DF-DD70-E647-DBA77C133512}"/>
              </a:ext>
            </a:extLst>
          </p:cNvPr>
          <p:cNvCxnSpPr>
            <a:cxnSpLocks/>
          </p:cNvCxnSpPr>
          <p:nvPr/>
        </p:nvCxnSpPr>
        <p:spPr bwMode="auto">
          <a:xfrm flipV="1">
            <a:off x="4272815" y="3053543"/>
            <a:ext cx="2813785" cy="168894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CD7E52-673F-70EC-E793-EA0464F57BF1}"/>
              </a:ext>
            </a:extLst>
          </p:cNvPr>
          <p:cNvCxnSpPr>
            <a:cxnSpLocks/>
          </p:cNvCxnSpPr>
          <p:nvPr/>
        </p:nvCxnSpPr>
        <p:spPr bwMode="auto">
          <a:xfrm flipV="1">
            <a:off x="2661385" y="1447800"/>
            <a:ext cx="2819400" cy="16944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22E7A9-54E1-D767-A23B-8AAF44A76612}"/>
              </a:ext>
            </a:extLst>
          </p:cNvPr>
          <p:cNvCxnSpPr>
            <a:cxnSpLocks/>
          </p:cNvCxnSpPr>
          <p:nvPr/>
        </p:nvCxnSpPr>
        <p:spPr bwMode="auto">
          <a:xfrm flipV="1">
            <a:off x="4268416" y="3042544"/>
            <a:ext cx="1219200" cy="7275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43EB28D-FF41-8DD8-E531-120838E3DBB2}"/>
              </a:ext>
            </a:extLst>
          </p:cNvPr>
          <p:cNvCxnSpPr>
            <a:cxnSpLocks/>
          </p:cNvCxnSpPr>
          <p:nvPr/>
        </p:nvCxnSpPr>
        <p:spPr bwMode="auto">
          <a:xfrm>
            <a:off x="5285973" y="4838339"/>
            <a:ext cx="762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BF36A3-CA8A-5771-8674-B4F312141BF5}"/>
              </a:ext>
            </a:extLst>
          </p:cNvPr>
          <p:cNvCxnSpPr>
            <a:cxnSpLocks/>
          </p:cNvCxnSpPr>
          <p:nvPr/>
        </p:nvCxnSpPr>
        <p:spPr bwMode="auto">
          <a:xfrm flipV="1">
            <a:off x="5438373" y="4198238"/>
            <a:ext cx="0" cy="8061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498E0A-CF8A-732E-A0C6-5D6B95C56BF7}"/>
              </a:ext>
            </a:extLst>
          </p:cNvPr>
          <p:cNvCxnSpPr>
            <a:cxnSpLocks/>
          </p:cNvCxnSpPr>
          <p:nvPr/>
        </p:nvCxnSpPr>
        <p:spPr bwMode="auto">
          <a:xfrm flipV="1">
            <a:off x="5328019" y="4545473"/>
            <a:ext cx="646425" cy="35717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558328-D073-38F6-9876-B8DF837E13CC}"/>
              </a:ext>
            </a:extLst>
          </p:cNvPr>
          <p:cNvSpPr txBox="1"/>
          <p:nvPr/>
        </p:nvSpPr>
        <p:spPr>
          <a:xfrm>
            <a:off x="5915565" y="4791982"/>
            <a:ext cx="264816" cy="33855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1AF3B3-5A87-36C7-5100-1FD45606B65D}"/>
              </a:ext>
            </a:extLst>
          </p:cNvPr>
          <p:cNvSpPr txBox="1"/>
          <p:nvPr/>
        </p:nvSpPr>
        <p:spPr>
          <a:xfrm>
            <a:off x="5452755" y="4103438"/>
            <a:ext cx="276038" cy="33855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8FC07D-E674-5445-C06E-0752B8903914}"/>
              </a:ext>
            </a:extLst>
          </p:cNvPr>
          <p:cNvSpPr txBox="1"/>
          <p:nvPr/>
        </p:nvSpPr>
        <p:spPr>
          <a:xfrm>
            <a:off x="5943230" y="4365656"/>
            <a:ext cx="276038" cy="33855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42AFE7-DCB0-4E8F-56B7-FCB8C34915DE}"/>
              </a:ext>
            </a:extLst>
          </p:cNvPr>
          <p:cNvSpPr txBox="1"/>
          <p:nvPr/>
        </p:nvSpPr>
        <p:spPr>
          <a:xfrm>
            <a:off x="6083596" y="4324965"/>
            <a:ext cx="997389" cy="33855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(periodic)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57D065-38E0-3A6E-818E-33C53D5B6915}"/>
              </a:ext>
            </a:extLst>
          </p:cNvPr>
          <p:cNvCxnSpPr>
            <a:cxnSpLocks/>
          </p:cNvCxnSpPr>
          <p:nvPr/>
        </p:nvCxnSpPr>
        <p:spPr bwMode="auto">
          <a:xfrm flipV="1">
            <a:off x="3470443" y="3133019"/>
            <a:ext cx="807703" cy="8080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464262E-F1F4-D5BB-2452-443DA2F23771}"/>
              </a:ext>
            </a:extLst>
          </p:cNvPr>
          <p:cNvCxnSpPr>
            <a:cxnSpLocks/>
          </p:cNvCxnSpPr>
          <p:nvPr/>
        </p:nvCxnSpPr>
        <p:spPr bwMode="auto">
          <a:xfrm>
            <a:off x="2663218" y="3132516"/>
            <a:ext cx="1602766" cy="160997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ADF1EAF-6368-B6D3-5042-9A7D99347339}"/>
              </a:ext>
            </a:extLst>
          </p:cNvPr>
          <p:cNvCxnSpPr>
            <a:cxnSpLocks/>
            <a:stCxn id="8" idx="0"/>
          </p:cNvCxnSpPr>
          <p:nvPr/>
        </p:nvCxnSpPr>
        <p:spPr bwMode="auto">
          <a:xfrm>
            <a:off x="3467100" y="3142292"/>
            <a:ext cx="0" cy="7987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0B8B748-D788-C2C5-E598-475A2536374B}"/>
              </a:ext>
            </a:extLst>
          </p:cNvPr>
          <p:cNvCxnSpPr>
            <a:cxnSpLocks/>
            <a:stCxn id="8" idx="3"/>
            <a:endCxn id="8" idx="1"/>
          </p:cNvCxnSpPr>
          <p:nvPr/>
        </p:nvCxnSpPr>
        <p:spPr bwMode="auto">
          <a:xfrm flipH="1">
            <a:off x="2667000" y="3942392"/>
            <a:ext cx="1600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EFED0E6-DDBB-656C-FE43-56BF7531B2AD}"/>
              </a:ext>
            </a:extLst>
          </p:cNvPr>
          <p:cNvCxnSpPr/>
          <p:nvPr/>
        </p:nvCxnSpPr>
        <p:spPr bwMode="auto">
          <a:xfrm>
            <a:off x="5480785" y="1454150"/>
            <a:ext cx="1600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066D982-3B2A-63B2-214F-8D2AB2E13D1A}"/>
              </a:ext>
            </a:extLst>
          </p:cNvPr>
          <p:cNvCxnSpPr>
            <a:cxnSpLocks/>
          </p:cNvCxnSpPr>
          <p:nvPr/>
        </p:nvCxnSpPr>
        <p:spPr bwMode="auto">
          <a:xfrm>
            <a:off x="7080985" y="1447800"/>
            <a:ext cx="0" cy="1600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72C39081-9244-F729-D838-986F6017478B}"/>
              </a:ext>
            </a:extLst>
          </p:cNvPr>
          <p:cNvSpPr/>
          <p:nvPr/>
        </p:nvSpPr>
        <p:spPr bwMode="auto">
          <a:xfrm>
            <a:off x="4570167" y="1990976"/>
            <a:ext cx="1600200" cy="1600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92D6432-9C00-ECE2-0992-614A57CD9A98}"/>
              </a:ext>
            </a:extLst>
          </p:cNvPr>
          <p:cNvCxnSpPr>
            <a:cxnSpLocks/>
          </p:cNvCxnSpPr>
          <p:nvPr/>
        </p:nvCxnSpPr>
        <p:spPr bwMode="auto">
          <a:xfrm flipV="1">
            <a:off x="4564552" y="1985433"/>
            <a:ext cx="1607648" cy="160151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6433C5F-DA53-36FC-9154-3AC4BF6FAE64}"/>
              </a:ext>
            </a:extLst>
          </p:cNvPr>
          <p:cNvCxnSpPr>
            <a:cxnSpLocks/>
          </p:cNvCxnSpPr>
          <p:nvPr/>
        </p:nvCxnSpPr>
        <p:spPr bwMode="auto">
          <a:xfrm>
            <a:off x="4566385" y="1981200"/>
            <a:ext cx="1602766" cy="160997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6C479EE-77F9-B70F-DEED-1483A9A39D56}"/>
              </a:ext>
            </a:extLst>
          </p:cNvPr>
          <p:cNvCxnSpPr>
            <a:cxnSpLocks/>
            <a:stCxn id="77" idx="0"/>
            <a:endCxn id="77" idx="2"/>
          </p:cNvCxnSpPr>
          <p:nvPr/>
        </p:nvCxnSpPr>
        <p:spPr bwMode="auto">
          <a:xfrm>
            <a:off x="5370267" y="1990976"/>
            <a:ext cx="0" cy="1600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7902AE4-7EB6-3BCA-86F3-009392E2733D}"/>
              </a:ext>
            </a:extLst>
          </p:cNvPr>
          <p:cNvCxnSpPr>
            <a:cxnSpLocks/>
            <a:stCxn id="77" idx="3"/>
            <a:endCxn id="77" idx="1"/>
          </p:cNvCxnSpPr>
          <p:nvPr/>
        </p:nvCxnSpPr>
        <p:spPr bwMode="auto">
          <a:xfrm flipH="1">
            <a:off x="4570167" y="2791076"/>
            <a:ext cx="1600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ED244E55-9968-2043-EE63-46A03E52A09E}"/>
              </a:ext>
            </a:extLst>
          </p:cNvPr>
          <p:cNvSpPr/>
          <p:nvPr/>
        </p:nvSpPr>
        <p:spPr bwMode="auto">
          <a:xfrm>
            <a:off x="4661235" y="2854220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F210773E-5EE5-7B1D-32C5-810BBED57AEF}"/>
              </a:ext>
            </a:extLst>
          </p:cNvPr>
          <p:cNvSpPr/>
          <p:nvPr/>
        </p:nvSpPr>
        <p:spPr bwMode="auto">
          <a:xfrm rot="16021519" flipV="1">
            <a:off x="4859775" y="3044871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BCAA171-4782-8820-3D35-D44ECE8BFCBE}"/>
              </a:ext>
            </a:extLst>
          </p:cNvPr>
          <p:cNvSpPr/>
          <p:nvPr/>
        </p:nvSpPr>
        <p:spPr bwMode="auto">
          <a:xfrm flipH="1">
            <a:off x="5669628" y="2854574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99F9E8A-0C21-DCF1-797C-9FF94FCCC2BF}"/>
              </a:ext>
            </a:extLst>
          </p:cNvPr>
          <p:cNvSpPr/>
          <p:nvPr/>
        </p:nvSpPr>
        <p:spPr bwMode="auto">
          <a:xfrm rot="5578481" flipH="1" flipV="1">
            <a:off x="5460064" y="3045225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ED54251-AD39-C9C3-6B4C-B2DC7AD0D8AE}"/>
              </a:ext>
            </a:extLst>
          </p:cNvPr>
          <p:cNvSpPr/>
          <p:nvPr/>
        </p:nvSpPr>
        <p:spPr bwMode="auto">
          <a:xfrm flipV="1">
            <a:off x="4674237" y="2244976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927F5EC-E5A8-85A3-CD05-E5656834980D}"/>
              </a:ext>
            </a:extLst>
          </p:cNvPr>
          <p:cNvSpPr/>
          <p:nvPr/>
        </p:nvSpPr>
        <p:spPr bwMode="auto">
          <a:xfrm rot="5578481">
            <a:off x="4872777" y="2073820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704C0C6-E675-BB45-8B02-2EF2BE782978}"/>
              </a:ext>
            </a:extLst>
          </p:cNvPr>
          <p:cNvSpPr/>
          <p:nvPr/>
        </p:nvSpPr>
        <p:spPr bwMode="auto">
          <a:xfrm flipH="1" flipV="1">
            <a:off x="5682630" y="2245330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5565EA1-68F5-A85A-F8A3-54675DBB0CE6}"/>
              </a:ext>
            </a:extLst>
          </p:cNvPr>
          <p:cNvSpPr/>
          <p:nvPr/>
        </p:nvSpPr>
        <p:spPr bwMode="auto">
          <a:xfrm rot="16021519" flipH="1">
            <a:off x="5473066" y="2074174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2F66988-497D-CDFE-8517-4B0956285E75}"/>
              </a:ext>
            </a:extLst>
          </p:cNvPr>
          <p:cNvSpPr txBox="1"/>
          <p:nvPr/>
        </p:nvSpPr>
        <p:spPr>
          <a:xfrm>
            <a:off x="2173246" y="4791982"/>
            <a:ext cx="837089" cy="58477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orner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bisector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CE3505D-F75D-CA2C-F2C4-242B3F60BCBE}"/>
              </a:ext>
            </a:extLst>
          </p:cNvPr>
          <p:cNvSpPr txBox="1"/>
          <p:nvPr/>
        </p:nvSpPr>
        <p:spPr>
          <a:xfrm>
            <a:off x="3148208" y="4791982"/>
            <a:ext cx="1311303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</a:t>
            </a:r>
            <a:b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bisector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CFE7BAF-3175-0488-7C0B-6FA41D3AE0BB}"/>
              </a:ext>
            </a:extLst>
          </p:cNvPr>
          <p:cNvCxnSpPr>
            <a:cxnSpLocks/>
          </p:cNvCxnSpPr>
          <p:nvPr/>
        </p:nvCxnSpPr>
        <p:spPr bwMode="auto">
          <a:xfrm flipV="1">
            <a:off x="2662354" y="3943591"/>
            <a:ext cx="806256" cy="81068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5522D79-0976-FB62-501B-6706DEF498F7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 flipV="1">
            <a:off x="3467100" y="3921978"/>
            <a:ext cx="2374" cy="820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B6E7FCAA-514E-BFD9-4F3E-15513F181D12}"/>
              </a:ext>
            </a:extLst>
          </p:cNvPr>
          <p:cNvSpPr txBox="1"/>
          <p:nvPr/>
        </p:nvSpPr>
        <p:spPr>
          <a:xfrm>
            <a:off x="5604836" y="4076985"/>
            <a:ext cx="676788" cy="33855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6D8CD19-D938-8599-E9E9-7E29C32B1268}"/>
              </a:ext>
            </a:extLst>
          </p:cNvPr>
          <p:cNvSpPr txBox="1"/>
          <p:nvPr/>
        </p:nvSpPr>
        <p:spPr>
          <a:xfrm>
            <a:off x="6124529" y="4688344"/>
            <a:ext cx="676788" cy="33855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B1E14D4-9D09-5B18-7A1D-E897009F3389}"/>
              </a:ext>
            </a:extLst>
          </p:cNvPr>
          <p:cNvCxnSpPr>
            <a:cxnSpLocks/>
          </p:cNvCxnSpPr>
          <p:nvPr/>
        </p:nvCxnSpPr>
        <p:spPr bwMode="auto">
          <a:xfrm>
            <a:off x="2381250" y="3143695"/>
            <a:ext cx="0" cy="159879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73F75F0-1432-11FC-6715-27E4212957B2}"/>
                  </a:ext>
                </a:extLst>
              </p:cNvPr>
              <p:cNvSpPr txBox="1"/>
              <p:nvPr/>
            </p:nvSpPr>
            <p:spPr>
              <a:xfrm rot="16200000">
                <a:off x="1932455" y="3763194"/>
                <a:ext cx="950773" cy="357983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73F75F0-1432-11FC-6715-27E421295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932455" y="3763194"/>
                <a:ext cx="950773" cy="357983"/>
              </a:xfrm>
              <a:prstGeom prst="rect">
                <a:avLst/>
              </a:prstGeom>
              <a:blipFill>
                <a:blip r:embed="rId3"/>
                <a:stretch>
                  <a:fillRect r="-34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8C404ED-C6FE-87DC-C593-D20ED39165D9}"/>
              </a:ext>
            </a:extLst>
          </p:cNvPr>
          <p:cNvCxnSpPr>
            <a:cxnSpLocks/>
          </p:cNvCxnSpPr>
          <p:nvPr/>
        </p:nvCxnSpPr>
        <p:spPr bwMode="auto">
          <a:xfrm flipH="1">
            <a:off x="2286000" y="4734560"/>
            <a:ext cx="381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6EE7DA2-176E-433C-7F37-11C381B921A1}"/>
              </a:ext>
            </a:extLst>
          </p:cNvPr>
          <p:cNvCxnSpPr>
            <a:cxnSpLocks/>
          </p:cNvCxnSpPr>
          <p:nvPr/>
        </p:nvCxnSpPr>
        <p:spPr bwMode="auto">
          <a:xfrm flipH="1">
            <a:off x="2282577" y="3143696"/>
            <a:ext cx="381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868F91B-7FF6-E369-36C0-FFB2EF147D67}"/>
              </a:ext>
            </a:extLst>
          </p:cNvPr>
          <p:cNvCxnSpPr>
            <a:cxnSpLocks/>
          </p:cNvCxnSpPr>
          <p:nvPr/>
        </p:nvCxnSpPr>
        <p:spPr bwMode="auto">
          <a:xfrm>
            <a:off x="2670498" y="2933317"/>
            <a:ext cx="159548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7E70E55-C0B8-F0D8-8043-EDEAD9FD564B}"/>
                  </a:ext>
                </a:extLst>
              </p:cNvPr>
              <p:cNvSpPr txBox="1"/>
              <p:nvPr/>
            </p:nvSpPr>
            <p:spPr>
              <a:xfrm>
                <a:off x="2983172" y="2743200"/>
                <a:ext cx="934358" cy="338554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7E70E55-C0B8-F0D8-8043-EDEAD9FD5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172" y="2743200"/>
                <a:ext cx="93435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18687C1-A370-90C8-B151-16B1148E7968}"/>
              </a:ext>
            </a:extLst>
          </p:cNvPr>
          <p:cNvCxnSpPr>
            <a:cxnSpLocks/>
          </p:cNvCxnSpPr>
          <p:nvPr/>
        </p:nvCxnSpPr>
        <p:spPr bwMode="auto">
          <a:xfrm>
            <a:off x="4265984" y="2726266"/>
            <a:ext cx="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3C8FA41-C5CF-36EA-3BDB-9BE7193E086F}"/>
              </a:ext>
            </a:extLst>
          </p:cNvPr>
          <p:cNvCxnSpPr>
            <a:cxnSpLocks/>
          </p:cNvCxnSpPr>
          <p:nvPr/>
        </p:nvCxnSpPr>
        <p:spPr bwMode="auto">
          <a:xfrm>
            <a:off x="5485076" y="1446240"/>
            <a:ext cx="2540" cy="53496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7A7D7C65-5EE0-4CFF-C65B-0297CFE8C354}"/>
              </a:ext>
            </a:extLst>
          </p:cNvPr>
          <p:cNvCxnSpPr>
            <a:cxnSpLocks/>
          </p:cNvCxnSpPr>
          <p:nvPr/>
        </p:nvCxnSpPr>
        <p:spPr bwMode="auto">
          <a:xfrm flipH="1">
            <a:off x="6175982" y="3050799"/>
            <a:ext cx="90429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6D3072F-7BBE-F257-8416-B04CDBB7EDB4}"/>
              </a:ext>
            </a:extLst>
          </p:cNvPr>
          <p:cNvCxnSpPr>
            <a:cxnSpLocks/>
          </p:cNvCxnSpPr>
          <p:nvPr/>
        </p:nvCxnSpPr>
        <p:spPr bwMode="auto">
          <a:xfrm flipV="1">
            <a:off x="2668819" y="1232876"/>
            <a:ext cx="2826231" cy="1696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0258201-D2E8-0FD2-BBC9-06AB21229D9C}"/>
                  </a:ext>
                </a:extLst>
              </p:cNvPr>
              <p:cNvSpPr txBox="1"/>
              <p:nvPr/>
            </p:nvSpPr>
            <p:spPr>
              <a:xfrm rot="19636941">
                <a:off x="3403318" y="1935851"/>
                <a:ext cx="1214050" cy="338554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12.8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0258201-D2E8-0FD2-BBC9-06AB21229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36941">
                <a:off x="3403318" y="1935851"/>
                <a:ext cx="121405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3D90F4C-031C-803C-13D2-5C3A8EC2FF58}"/>
              </a:ext>
            </a:extLst>
          </p:cNvPr>
          <p:cNvCxnSpPr>
            <a:cxnSpLocks/>
          </p:cNvCxnSpPr>
          <p:nvPr/>
        </p:nvCxnSpPr>
        <p:spPr bwMode="auto">
          <a:xfrm>
            <a:off x="5487616" y="1072343"/>
            <a:ext cx="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5D4DCC4-909F-946F-2C10-C7FD51B544A7}"/>
              </a:ext>
            </a:extLst>
          </p:cNvPr>
          <p:cNvCxnSpPr>
            <a:cxnSpLocks/>
          </p:cNvCxnSpPr>
          <p:nvPr/>
        </p:nvCxnSpPr>
        <p:spPr bwMode="auto">
          <a:xfrm>
            <a:off x="2668819" y="2761292"/>
            <a:ext cx="0" cy="381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9649789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C977EF-C4DD-2F2E-CBFC-E74CA62ABF44}"/>
              </a:ext>
            </a:extLst>
          </p:cNvPr>
          <p:cNvSpPr/>
          <p:nvPr/>
        </p:nvSpPr>
        <p:spPr bwMode="auto">
          <a:xfrm>
            <a:off x="5480785" y="1453343"/>
            <a:ext cx="1600200" cy="16002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9D6BCF-DC92-C087-2EF0-549F8AF2606B}"/>
              </a:ext>
            </a:extLst>
          </p:cNvPr>
          <p:cNvSpPr/>
          <p:nvPr/>
        </p:nvSpPr>
        <p:spPr bwMode="auto">
          <a:xfrm>
            <a:off x="2667000" y="3142292"/>
            <a:ext cx="1600200" cy="16002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6603F9-6AAC-7EB6-6AE3-FC4E142DC1FE}"/>
              </a:ext>
            </a:extLst>
          </p:cNvPr>
          <p:cNvCxnSpPr>
            <a:cxnSpLocks/>
          </p:cNvCxnSpPr>
          <p:nvPr/>
        </p:nvCxnSpPr>
        <p:spPr bwMode="auto">
          <a:xfrm flipV="1">
            <a:off x="4267200" y="1449110"/>
            <a:ext cx="2813785" cy="169318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A3BE52-0BE6-367B-5C42-2567B1CE3757}"/>
              </a:ext>
            </a:extLst>
          </p:cNvPr>
          <p:cNvCxnSpPr>
            <a:cxnSpLocks/>
          </p:cNvCxnSpPr>
          <p:nvPr/>
        </p:nvCxnSpPr>
        <p:spPr bwMode="auto">
          <a:xfrm flipV="1">
            <a:off x="4272815" y="3053543"/>
            <a:ext cx="2813785" cy="168894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6547EF-4808-300D-DD1A-4F0AA51A0B3A}"/>
              </a:ext>
            </a:extLst>
          </p:cNvPr>
          <p:cNvCxnSpPr>
            <a:cxnSpLocks/>
          </p:cNvCxnSpPr>
          <p:nvPr/>
        </p:nvCxnSpPr>
        <p:spPr bwMode="auto">
          <a:xfrm flipV="1">
            <a:off x="2661385" y="1447800"/>
            <a:ext cx="2819400" cy="16944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973DC4-6F80-0A9D-D028-001A1DD06ABB}"/>
              </a:ext>
            </a:extLst>
          </p:cNvPr>
          <p:cNvCxnSpPr>
            <a:cxnSpLocks/>
          </p:cNvCxnSpPr>
          <p:nvPr/>
        </p:nvCxnSpPr>
        <p:spPr bwMode="auto">
          <a:xfrm flipV="1">
            <a:off x="4268416" y="3042544"/>
            <a:ext cx="1219200" cy="7275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A86882-8872-8740-4E4E-B6866C44FE36}"/>
              </a:ext>
            </a:extLst>
          </p:cNvPr>
          <p:cNvCxnSpPr>
            <a:cxnSpLocks/>
          </p:cNvCxnSpPr>
          <p:nvPr/>
        </p:nvCxnSpPr>
        <p:spPr bwMode="auto">
          <a:xfrm flipV="1">
            <a:off x="3470443" y="3133019"/>
            <a:ext cx="807703" cy="8080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19027A-3DFE-8C1F-A7D0-2C1DE9DC5311}"/>
              </a:ext>
            </a:extLst>
          </p:cNvPr>
          <p:cNvCxnSpPr>
            <a:cxnSpLocks/>
          </p:cNvCxnSpPr>
          <p:nvPr/>
        </p:nvCxnSpPr>
        <p:spPr bwMode="auto">
          <a:xfrm>
            <a:off x="2663218" y="3132516"/>
            <a:ext cx="1602766" cy="160997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DEF1E6-5F74-E3E2-D349-A66283B9AB71}"/>
              </a:ext>
            </a:extLst>
          </p:cNvPr>
          <p:cNvCxnSpPr>
            <a:cxnSpLocks/>
            <a:stCxn id="5" idx="0"/>
          </p:cNvCxnSpPr>
          <p:nvPr/>
        </p:nvCxnSpPr>
        <p:spPr bwMode="auto">
          <a:xfrm>
            <a:off x="3467100" y="3142292"/>
            <a:ext cx="0" cy="7987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378781-6AD8-C16D-195E-32A1779755B3}"/>
              </a:ext>
            </a:extLst>
          </p:cNvPr>
          <p:cNvCxnSpPr>
            <a:cxnSpLocks/>
            <a:stCxn id="5" idx="3"/>
            <a:endCxn id="5" idx="1"/>
          </p:cNvCxnSpPr>
          <p:nvPr/>
        </p:nvCxnSpPr>
        <p:spPr bwMode="auto">
          <a:xfrm flipH="1">
            <a:off x="2667000" y="3942392"/>
            <a:ext cx="1600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DEA6BB-A9BE-E325-38A1-13980E29EF73}"/>
              </a:ext>
            </a:extLst>
          </p:cNvPr>
          <p:cNvCxnSpPr/>
          <p:nvPr/>
        </p:nvCxnSpPr>
        <p:spPr bwMode="auto">
          <a:xfrm>
            <a:off x="5480785" y="1454150"/>
            <a:ext cx="1600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54EB9D-88D0-8C56-DBAB-9DB581AE2A55}"/>
              </a:ext>
            </a:extLst>
          </p:cNvPr>
          <p:cNvCxnSpPr>
            <a:cxnSpLocks/>
          </p:cNvCxnSpPr>
          <p:nvPr/>
        </p:nvCxnSpPr>
        <p:spPr bwMode="auto">
          <a:xfrm>
            <a:off x="7080985" y="1447800"/>
            <a:ext cx="0" cy="1600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EF42AA7-AB75-57D9-EF8A-7FCD0340F4EC}"/>
              </a:ext>
            </a:extLst>
          </p:cNvPr>
          <p:cNvSpPr/>
          <p:nvPr/>
        </p:nvSpPr>
        <p:spPr bwMode="auto">
          <a:xfrm>
            <a:off x="4570167" y="1990976"/>
            <a:ext cx="1600200" cy="1600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2C8569-2C92-20F8-D192-572459BA094E}"/>
              </a:ext>
            </a:extLst>
          </p:cNvPr>
          <p:cNvCxnSpPr>
            <a:cxnSpLocks/>
          </p:cNvCxnSpPr>
          <p:nvPr/>
        </p:nvCxnSpPr>
        <p:spPr bwMode="auto">
          <a:xfrm flipV="1">
            <a:off x="4564552" y="1985433"/>
            <a:ext cx="1607648" cy="160151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05F4E0-F025-8F48-AAF1-E047497796D1}"/>
              </a:ext>
            </a:extLst>
          </p:cNvPr>
          <p:cNvCxnSpPr>
            <a:cxnSpLocks/>
          </p:cNvCxnSpPr>
          <p:nvPr/>
        </p:nvCxnSpPr>
        <p:spPr bwMode="auto">
          <a:xfrm>
            <a:off x="4566385" y="1981200"/>
            <a:ext cx="1602766" cy="160997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247FD8-A3C2-60CB-4ABB-00F1F3C234EA}"/>
              </a:ext>
            </a:extLst>
          </p:cNvPr>
          <p:cNvCxnSpPr>
            <a:cxnSpLocks/>
            <a:stCxn id="23" idx="0"/>
            <a:endCxn id="23" idx="2"/>
          </p:cNvCxnSpPr>
          <p:nvPr/>
        </p:nvCxnSpPr>
        <p:spPr bwMode="auto">
          <a:xfrm>
            <a:off x="5370267" y="1990976"/>
            <a:ext cx="0" cy="1600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812363-ABA4-19BF-CFAC-C585EFC78E3E}"/>
              </a:ext>
            </a:extLst>
          </p:cNvPr>
          <p:cNvCxnSpPr>
            <a:cxnSpLocks/>
            <a:stCxn id="23" idx="3"/>
            <a:endCxn id="23" idx="1"/>
          </p:cNvCxnSpPr>
          <p:nvPr/>
        </p:nvCxnSpPr>
        <p:spPr bwMode="auto">
          <a:xfrm flipH="1">
            <a:off x="4570167" y="2791076"/>
            <a:ext cx="1600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D30273-D8BD-703D-B67B-12423A890F55}"/>
              </a:ext>
            </a:extLst>
          </p:cNvPr>
          <p:cNvSpPr/>
          <p:nvPr/>
        </p:nvSpPr>
        <p:spPr bwMode="auto">
          <a:xfrm>
            <a:off x="4661235" y="2854220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E6B8491-95EC-5DE2-ECF4-B975FF9E5179}"/>
              </a:ext>
            </a:extLst>
          </p:cNvPr>
          <p:cNvSpPr/>
          <p:nvPr/>
        </p:nvSpPr>
        <p:spPr bwMode="auto">
          <a:xfrm rot="16021519" flipV="1">
            <a:off x="4859775" y="3044871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62C1EB0-FDA2-2A88-ECE2-D82A43CAFFAC}"/>
              </a:ext>
            </a:extLst>
          </p:cNvPr>
          <p:cNvSpPr/>
          <p:nvPr/>
        </p:nvSpPr>
        <p:spPr bwMode="auto">
          <a:xfrm flipH="1">
            <a:off x="5669628" y="2854574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39BA3CF-B607-7189-5C38-240871CEF018}"/>
              </a:ext>
            </a:extLst>
          </p:cNvPr>
          <p:cNvSpPr/>
          <p:nvPr/>
        </p:nvSpPr>
        <p:spPr bwMode="auto">
          <a:xfrm rot="5578481" flipH="1" flipV="1">
            <a:off x="5460064" y="3045225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0791F6B-3DF6-BD71-96C0-BB5356A19516}"/>
              </a:ext>
            </a:extLst>
          </p:cNvPr>
          <p:cNvSpPr/>
          <p:nvPr/>
        </p:nvSpPr>
        <p:spPr bwMode="auto">
          <a:xfrm flipV="1">
            <a:off x="4674237" y="2244976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30CB01A-DB4A-E45C-A06A-14A4298964A8}"/>
              </a:ext>
            </a:extLst>
          </p:cNvPr>
          <p:cNvSpPr/>
          <p:nvPr/>
        </p:nvSpPr>
        <p:spPr bwMode="auto">
          <a:xfrm rot="5578481">
            <a:off x="4872777" y="2073820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5E12DD5-3EE5-D8FD-2B34-DFB36F508094}"/>
              </a:ext>
            </a:extLst>
          </p:cNvPr>
          <p:cNvSpPr/>
          <p:nvPr/>
        </p:nvSpPr>
        <p:spPr bwMode="auto">
          <a:xfrm flipH="1" flipV="1">
            <a:off x="5682630" y="2245330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529FCCC-6C7F-EE3A-758F-6DCE95DBC9DE}"/>
              </a:ext>
            </a:extLst>
          </p:cNvPr>
          <p:cNvSpPr/>
          <p:nvPr/>
        </p:nvSpPr>
        <p:spPr bwMode="auto">
          <a:xfrm rot="16021519" flipH="1">
            <a:off x="5473066" y="2074174"/>
            <a:ext cx="411537" cy="473044"/>
          </a:xfrm>
          <a:custGeom>
            <a:avLst/>
            <a:gdLst>
              <a:gd name="connsiteX0" fmla="*/ 0 w 411537"/>
              <a:gd name="connsiteY0" fmla="*/ 331795 h 473044"/>
              <a:gd name="connsiteX1" fmla="*/ 89210 w 411537"/>
              <a:gd name="connsiteY1" fmla="*/ 49297 h 473044"/>
              <a:gd name="connsiteX2" fmla="*/ 408878 w 411537"/>
              <a:gd name="connsiteY2" fmla="*/ 19561 h 473044"/>
              <a:gd name="connsiteX3" fmla="*/ 230459 w 411537"/>
              <a:gd name="connsiteY3" fmla="*/ 257454 h 473044"/>
              <a:gd name="connsiteX4" fmla="*/ 29737 w 411537"/>
              <a:gd name="connsiteY4" fmla="*/ 473044 h 47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37" h="473044">
                <a:moveTo>
                  <a:pt x="0" y="331795"/>
                </a:moveTo>
                <a:cubicBezTo>
                  <a:pt x="10532" y="216565"/>
                  <a:pt x="21064" y="101336"/>
                  <a:pt x="89210" y="49297"/>
                </a:cubicBezTo>
                <a:cubicBezTo>
                  <a:pt x="157356" y="-2742"/>
                  <a:pt x="385337" y="-15132"/>
                  <a:pt x="408878" y="19561"/>
                </a:cubicBezTo>
                <a:cubicBezTo>
                  <a:pt x="432419" y="54254"/>
                  <a:pt x="293649" y="181873"/>
                  <a:pt x="230459" y="257454"/>
                </a:cubicBezTo>
                <a:cubicBezTo>
                  <a:pt x="167269" y="333035"/>
                  <a:pt x="98503" y="403039"/>
                  <a:pt x="29737" y="47304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DE8A8AD-E268-6D72-1AEF-1C4B13F426F3}"/>
              </a:ext>
            </a:extLst>
          </p:cNvPr>
          <p:cNvCxnSpPr>
            <a:cxnSpLocks/>
          </p:cNvCxnSpPr>
          <p:nvPr/>
        </p:nvCxnSpPr>
        <p:spPr bwMode="auto">
          <a:xfrm flipV="1">
            <a:off x="2662354" y="3943591"/>
            <a:ext cx="806256" cy="81068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3A0371-E784-B417-F8A9-2B0EFF4A01F9}"/>
              </a:ext>
            </a:extLst>
          </p:cNvPr>
          <p:cNvCxnSpPr>
            <a:cxnSpLocks/>
            <a:stCxn id="5" idx="2"/>
          </p:cNvCxnSpPr>
          <p:nvPr/>
        </p:nvCxnSpPr>
        <p:spPr bwMode="auto">
          <a:xfrm flipV="1">
            <a:off x="3467100" y="3921978"/>
            <a:ext cx="2374" cy="820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63CD00F-6220-8A0C-5B31-A85ADCFCBAD8}"/>
              </a:ext>
            </a:extLst>
          </p:cNvPr>
          <p:cNvCxnSpPr>
            <a:cxnSpLocks/>
          </p:cNvCxnSpPr>
          <p:nvPr/>
        </p:nvCxnSpPr>
        <p:spPr bwMode="auto">
          <a:xfrm>
            <a:off x="5485076" y="1446240"/>
            <a:ext cx="2540" cy="53496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ED727AE-DB0A-8070-DAD1-13476B3A1C2F}"/>
              </a:ext>
            </a:extLst>
          </p:cNvPr>
          <p:cNvCxnSpPr>
            <a:cxnSpLocks/>
          </p:cNvCxnSpPr>
          <p:nvPr/>
        </p:nvCxnSpPr>
        <p:spPr bwMode="auto">
          <a:xfrm flipH="1">
            <a:off x="6175982" y="3050799"/>
            <a:ext cx="90429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0331216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610600" cy="114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RETAU180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No-slip wall: damping produces larger (more accurate) velocity gradient near the wall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58B73-3081-1901-BC05-76A7721B8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210083"/>
            <a:ext cx="3200400" cy="2393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44C646-402F-F4E2-3E08-21F20486A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209800"/>
            <a:ext cx="3200400" cy="2387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B23CD3-FF94-3AE2-D072-D069DEF32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597319"/>
            <a:ext cx="3200400" cy="24080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59B1EB-1331-1429-1D7B-245C7A402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4597319"/>
            <a:ext cx="3200400" cy="24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68230"/>
      </p:ext>
    </p:extLst>
  </p:cSld>
  <p:clrMapOvr>
    <a:masterClrMapping/>
  </p:clrMapOvr>
  <p:transition spd="med" advTm="63997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42BA-96D9-4E99-09B5-DB87FCFE0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B9F3206-85CD-45E6-4CD7-443A336ADC42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610600" cy="19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RETAU180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comparison with Bae’s code. We do not expect very accurate results since the geometry and grid number are insufficient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Bae’s code produces lower wall friction. The reason is not due to time step, or grid resolutions, or domain size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ED4F1-C117-D63A-886A-55263457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67975"/>
            <a:ext cx="3200400" cy="241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6508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897948" cy="162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RETAU395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Similar to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Orlandi’s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 setting (Reb=13750)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2D filter yields more dissipation, very close to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Orlandi’s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 results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65FBC-43D3-BFCB-BD36-243D9295F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438400"/>
            <a:ext cx="3200400" cy="2413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A437F-7D90-CDD2-06A0-05EB3A12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936624"/>
            <a:ext cx="3200400" cy="2392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880332-839F-4115-7873-F57E04F8B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0" y="2438400"/>
            <a:ext cx="3200400" cy="2383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94E4E0-9D66-C5CA-3AFA-03759D403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400" y="4943836"/>
            <a:ext cx="3200400" cy="23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19565"/>
      </p:ext>
    </p:extLst>
  </p:cSld>
  <p:clrMapOvr>
    <a:masterClrMapping/>
  </p:clrMapOvr>
  <p:transition spd="med" advTm="63997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897948" cy="162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RETAU395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Compare with Bae’s code. Bae’s code is very dissipative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0BCFF-D620-3CBB-3A04-475C66DF3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61309"/>
            <a:ext cx="3200400" cy="2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5300"/>
      </p:ext>
    </p:extLst>
  </p:cSld>
  <p:clrMapOvr>
    <a:masterClrMapping/>
  </p:clrMapOvr>
  <p:transition spd="med" advTm="63997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1DB0D-C7A8-E826-4746-04D8875E9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CC34-DD90-F195-065C-8690D567C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7358499-8047-EF37-77D2-D5BA9A2BEE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455888"/>
          </a:xfrm>
        </p:spPr>
        <p:txBody>
          <a:bodyPr/>
          <a:lstStyle/>
          <a:p>
            <a:r>
              <a:rPr lang="en-US" altLang="zh-CN" sz="2400" dirty="0">
                <a:latin typeface="+mn-lt"/>
                <a:cs typeface="Times New Roman" panose="02020603050405020304" pitchFamily="18" charset="0"/>
              </a:rPr>
              <a:t>RETAU550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FB58356-09D7-B518-3635-1FF228F56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B36FE-F869-875E-6729-16C6FD59A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05000"/>
            <a:ext cx="3200400" cy="24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17650"/>
      </p:ext>
    </p:extLst>
  </p:cSld>
  <p:clrMapOvr>
    <a:masterClrMapping/>
  </p:clrMapOvr>
  <p:transition spd="med" advTm="63997"/>
</p:sld>
</file>

<file path=ppt/theme/theme1.xml><?xml version="1.0" encoding="utf-8"?>
<a:theme xmlns:a="http://schemas.openxmlformats.org/drawingml/2006/main" name="吉祥如意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5A75991-3A6C-4BD3-AA58-94EE34BB4793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847</Words>
  <Application>Microsoft Office PowerPoint</Application>
  <PresentationFormat>On-screen Show (4:3)</PresentationFormat>
  <Paragraphs>346</Paragraphs>
  <Slides>47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Wingdings 2</vt:lpstr>
      <vt:lpstr>吉祥如意</vt:lpstr>
      <vt:lpstr>V&amp;V of WMLES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Square duct</vt:lpstr>
      <vt:lpstr>Square duct</vt:lpstr>
      <vt:lpstr>Cavity</vt:lpstr>
      <vt:lpstr>Cavity</vt:lpstr>
      <vt:lpstr>Cavity</vt:lpstr>
      <vt:lpstr>Moving frame</vt:lpstr>
      <vt:lpstr>Moving frame</vt:lpstr>
      <vt:lpstr>Moving frame</vt:lpstr>
      <vt:lpstr>Moving frame</vt:lpstr>
      <vt:lpstr>DIT</vt:lpstr>
      <vt:lpstr>DIT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Maochao XIAO</dc:title>
  <dc:creator>Soaring</dc:creator>
  <cp:lastModifiedBy>Maochao Xiao</cp:lastModifiedBy>
  <cp:revision>3225</cp:revision>
  <cp:lastPrinted>2019-05-29T07:11:56Z</cp:lastPrinted>
  <dcterms:created xsi:type="dcterms:W3CDTF">2006-08-16T00:00:00Z</dcterms:created>
  <dcterms:modified xsi:type="dcterms:W3CDTF">2024-10-21T20:39:18Z</dcterms:modified>
</cp:coreProperties>
</file>